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333"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3" d="100"/>
          <a:sy n="73" d="100"/>
        </p:scale>
        <p:origin x="1277"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2/1/2025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3969967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1426025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4114099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774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2844507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2490207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
        <p:nvSpPr>
          <p:cNvPr id="3" name="TextBox 2">
            <a:extLst>
              <a:ext uri="{FF2B5EF4-FFF2-40B4-BE49-F238E27FC236}">
                <a16:creationId xmlns:a16="http://schemas.microsoft.com/office/drawing/2014/main" id="{9353DF28-F1B5-33B9-514F-E6E8EB0B8779}"/>
              </a:ext>
            </a:extLst>
          </p:cNvPr>
          <p:cNvSpPr txBox="1"/>
          <p:nvPr userDrawn="1">
            <p:extLst>
              <p:ext uri="{1162E1C5-73C7-4A58-AE30-91384D911F3F}">
                <p184:classification xmlns:p184="http://schemas.microsoft.com/office/powerpoint/2018/4/main" val="ftr"/>
              </p:ext>
            </p:extLst>
          </p:nvPr>
        </p:nvSpPr>
        <p:spPr>
          <a:xfrm>
            <a:off x="5973763" y="6703060"/>
            <a:ext cx="261937" cy="91440"/>
          </a:xfrm>
          <a:prstGeom prst="rect">
            <a:avLst/>
          </a:prstGeom>
        </p:spPr>
        <p:txBody>
          <a:bodyPr horzOverflow="overflow" lIns="0" tIns="0" rIns="0" bIns="0">
            <a:spAutoFit/>
          </a:bodyPr>
          <a:lstStyle/>
          <a:p>
            <a:pPr algn="l"/>
            <a:r>
              <a:rPr lang="en-IN" sz="600">
                <a:solidFill>
                  <a:srgbClr val="626469"/>
                </a:solidFill>
                <a:latin typeface="Calibri" panose="020F0502020204030204" pitchFamily="34" charset="0"/>
                <a:cs typeface="Calibri" panose="020F0502020204030204" pitchFamily="34" charset="0"/>
              </a:rPr>
              <a:t>General</a:t>
            </a:r>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hrutinidhi/Applied-Data-Science-Capstone-Winning-Space-Race/blob/main/labs-jupyter-spacex-Data%20wrangling.ipynb" TargetMode="External"/><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github.com/shrutinidhi/Applied-Data-Science-Capstone-Winning-Space-Race/blob/main/labs-jupyter-data-visualization.ipynb" TargetMode="Externa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shrutinidhi/Applied-Data-Science-Capstone-Winning-Space-Race/blob/main/jupyter-labs-eda-sql-coursera_sqllite.ipynb"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hrutinidhi/Applied-Data-Science-Capstone-Winning-Space-Race/blob/main/jupyter_Interactive_Visual_Analytics_with_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hrutinidhi/Applied-Data-Science-Capstone-Winning-Space-Rac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hrutinidhi/Applied-Data-Science-Capstone-Winning-Space-Rac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github.com/shrutinidhi/Applied-Data-Science-Capstone-Winning-Space-Race/blob/main/jupyter-labs-spacex-data-collection-api.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hrutinidhi/Applied-Data-Science-Capstone-Winning-Space-Race/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Nidhi Jha</a:t>
            </a:r>
          </a:p>
          <a:p>
            <a:r>
              <a:rPr lang="en-US" dirty="0">
                <a:solidFill>
                  <a:schemeClr val="bg2"/>
                </a:solidFill>
                <a:latin typeface="Abadi" panose="020B0604020104020204" pitchFamily="34" charset="0"/>
                <a:ea typeface="SF Pro" pitchFamily="2" charset="0"/>
                <a:cs typeface="SF Pro" pitchFamily="2" charset="0"/>
              </a:rPr>
              <a:t>01-02-2025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A665A13-3129-46DF-B847-F273F3E96BE6}"/>
              </a:ext>
            </a:extLst>
          </p:cNvPr>
          <p:cNvSpPr txBox="1">
            <a:spLocks/>
          </p:cNvSpPr>
          <p:nvPr/>
        </p:nvSpPr>
        <p:spPr>
          <a:xfrm>
            <a:off x="8153400" y="1128093"/>
            <a:ext cx="3434180" cy="501428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285750" indent="-285750">
              <a:spcAft>
                <a:spcPts val="600"/>
              </a:spcAft>
              <a:buFont typeface="Arial" panose="020B0604020202020204" pitchFamily="34" charset="0"/>
              <a:buChar char="•"/>
            </a:pPr>
            <a:r>
              <a:rPr lang="en-IN" sz="1800" kern="1200" dirty="0">
                <a:solidFill>
                  <a:schemeClr val="tx1"/>
                </a:solidFill>
                <a:latin typeface="+mn-lt"/>
                <a:ea typeface="+mj-ea"/>
                <a:cs typeface="+mj-cs"/>
              </a:rPr>
              <a:t>Data Wrangling is the process of cleaning and unifying messy and complex data sets for easy access and Exploratory Data Analysis (EDA)</a:t>
            </a:r>
          </a:p>
          <a:p>
            <a:pPr marL="285750" indent="-285750">
              <a:spcAft>
                <a:spcPts val="600"/>
              </a:spcAft>
              <a:buFont typeface="Arial" panose="020B0604020202020204" pitchFamily="34" charset="0"/>
              <a:buChar char="•"/>
            </a:pPr>
            <a:r>
              <a:rPr lang="en-IN" sz="1800" kern="1200" dirty="0">
                <a:solidFill>
                  <a:schemeClr val="tx1"/>
                </a:solidFill>
                <a:latin typeface="+mn-lt"/>
                <a:ea typeface="+mj-ea"/>
                <a:cs typeface="+mj-cs"/>
              </a:rPr>
              <a:t>We will first calculate the number of launches on each site, then calculate the number and occurrence of mission outcome per orbit type.</a:t>
            </a:r>
            <a:endParaRPr lang="en-IN" sz="1800" dirty="0">
              <a:solidFill>
                <a:schemeClr val="tx1"/>
              </a:solidFill>
              <a:latin typeface="+mn-lt"/>
              <a:ea typeface="+mj-ea"/>
              <a:cs typeface="+mj-cs"/>
            </a:endParaRPr>
          </a:p>
          <a:p>
            <a:pPr marL="285750" indent="-285750">
              <a:spcAft>
                <a:spcPts val="600"/>
              </a:spcAft>
              <a:buFont typeface="Arial" panose="020B0604020202020204" pitchFamily="34" charset="0"/>
              <a:buChar char="•"/>
            </a:pPr>
            <a:r>
              <a:rPr lang="en-IN" sz="1800" kern="1200" dirty="0">
                <a:solidFill>
                  <a:schemeClr val="tx1"/>
                </a:solidFill>
                <a:latin typeface="+mn-lt"/>
                <a:ea typeface="+mj-ea"/>
                <a:cs typeface="+mj-cs"/>
              </a:rPr>
              <a:t>We then create a landing outcome label from the outcome column. This will make it easier for further analysis, visualization, and ML. Lastly, we will export the result to a CSV.</a:t>
            </a:r>
          </a:p>
          <a:p>
            <a:pPr>
              <a:spcAft>
                <a:spcPts val="600"/>
              </a:spcAft>
            </a:pPr>
            <a:endParaRPr lang="en-IN" sz="1800" kern="1200" dirty="0">
              <a:solidFill>
                <a:schemeClr val="tx1"/>
              </a:solidFill>
              <a:latin typeface="+mn-lt"/>
              <a:ea typeface="+mj-ea"/>
              <a:cs typeface="+mj-cs"/>
            </a:endParaRPr>
          </a:p>
          <a:p>
            <a:pPr>
              <a:spcAft>
                <a:spcPts val="600"/>
              </a:spcAft>
            </a:pPr>
            <a:endParaRPr lang="en-IN" sz="1800" dirty="0">
              <a:solidFill>
                <a:schemeClr val="tx1"/>
              </a:solidFill>
              <a:latin typeface="+mn-lt"/>
              <a:ea typeface="+mj-ea"/>
              <a:cs typeface="+mj-cs"/>
            </a:endParaRPr>
          </a:p>
          <a:p>
            <a:pPr>
              <a:spcAft>
                <a:spcPts val="600"/>
              </a:spcAft>
            </a:pPr>
            <a:endParaRPr lang="en-US" sz="1800" kern="1200" dirty="0">
              <a:solidFill>
                <a:schemeClr val="tx1"/>
              </a:solidFill>
              <a:latin typeface="+mn-lt"/>
              <a:ea typeface="+mj-ea"/>
              <a:cs typeface="+mj-cs"/>
            </a:endParaRPr>
          </a:p>
        </p:txBody>
      </p:sp>
      <p:sp>
        <p:nvSpPr>
          <p:cNvPr id="17" name="Rectangle 16">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8E71A1-1D49-1C2E-807D-276692ADB95E}"/>
              </a:ext>
            </a:extLst>
          </p:cNvPr>
          <p:cNvPicPr>
            <a:picLocks noChangeAspect="1"/>
          </p:cNvPicPr>
          <p:nvPr/>
        </p:nvPicPr>
        <p:blipFill>
          <a:blip r:embed="rId2"/>
          <a:stretch>
            <a:fillRect/>
          </a:stretch>
        </p:blipFill>
        <p:spPr>
          <a:xfrm>
            <a:off x="669235" y="1433527"/>
            <a:ext cx="6221895" cy="3997567"/>
          </a:xfrm>
          <a:prstGeom prst="rect">
            <a:avLst/>
          </a:prstGeom>
        </p:spPr>
      </p:pic>
      <p:cxnSp>
        <p:nvCxnSpPr>
          <p:cNvPr id="18" name="Straight Connector 17">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53400" y="2543364"/>
            <a:ext cx="3434180" cy="3599019"/>
          </a:xfrm>
          <a:prstGeom prst="rect">
            <a:avLst/>
          </a:prstGeom>
        </p:spPr>
        <p:txBody>
          <a:bodyPr vert="horz" lIns="91440" tIns="45720" rIns="91440" bIns="45720" rtlCol="0">
            <a:normAutofit/>
          </a:bodyPr>
          <a:lstStyle/>
          <a:p>
            <a:pPr marL="0"/>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10</a:t>
            </a:fld>
            <a:endParaRPr lang="en-US" sz="1200">
              <a:solidFill>
                <a:schemeClr val="tx1">
                  <a:tint val="75000"/>
                </a:schemeClr>
              </a:solidFill>
              <a:latin typeface="+mn-lt"/>
            </a:endParaRPr>
          </a:p>
        </p:txBody>
      </p:sp>
      <p:sp>
        <p:nvSpPr>
          <p:cNvPr id="6" name="TextBox 5">
            <a:extLst>
              <a:ext uri="{FF2B5EF4-FFF2-40B4-BE49-F238E27FC236}">
                <a16:creationId xmlns:a16="http://schemas.microsoft.com/office/drawing/2014/main" id="{56E7FA38-EB5C-69CB-2D32-3783A3049C8E}"/>
              </a:ext>
            </a:extLst>
          </p:cNvPr>
          <p:cNvSpPr txBox="1"/>
          <p:nvPr/>
        </p:nvSpPr>
        <p:spPr>
          <a:xfrm>
            <a:off x="604420" y="666428"/>
            <a:ext cx="5276193" cy="1015663"/>
          </a:xfrm>
          <a:prstGeom prst="rect">
            <a:avLst/>
          </a:prstGeom>
          <a:noFill/>
        </p:spPr>
        <p:txBody>
          <a:bodyPr wrap="square" rtlCol="0">
            <a:spAutoFit/>
          </a:bodyPr>
          <a:lstStyle/>
          <a:p>
            <a:r>
              <a:rPr lang="en-US" sz="2400" dirty="0">
                <a:solidFill>
                  <a:srgbClr val="0B49CB"/>
                </a:solidFill>
                <a:latin typeface="Abadi"/>
              </a:rPr>
              <a:t>Data Collection - Wrangling</a:t>
            </a:r>
            <a:endParaRPr lang="en-US" sz="2400" dirty="0">
              <a:solidFill>
                <a:srgbClr val="0B49CB"/>
              </a:solidFill>
            </a:endParaRPr>
          </a:p>
          <a:p>
            <a:endParaRPr lang="en-US" sz="1800" kern="1200" dirty="0">
              <a:solidFill>
                <a:schemeClr val="tx1"/>
              </a:solidFill>
              <a:latin typeface="+mn-lt"/>
              <a:ea typeface="+mj-ea"/>
              <a:cs typeface="+mj-cs"/>
            </a:endParaRPr>
          </a:p>
          <a:p>
            <a:endParaRPr lang="en-IN" dirty="0"/>
          </a:p>
        </p:txBody>
      </p:sp>
      <p:sp>
        <p:nvSpPr>
          <p:cNvPr id="7" name="TextBox 6">
            <a:extLst>
              <a:ext uri="{FF2B5EF4-FFF2-40B4-BE49-F238E27FC236}">
                <a16:creationId xmlns:a16="http://schemas.microsoft.com/office/drawing/2014/main" id="{825AD275-15F4-53F3-5FDD-25CCE5E172F5}"/>
              </a:ext>
            </a:extLst>
          </p:cNvPr>
          <p:cNvSpPr txBox="1"/>
          <p:nvPr/>
        </p:nvSpPr>
        <p:spPr>
          <a:xfrm>
            <a:off x="669235" y="5451098"/>
            <a:ext cx="6221894" cy="584775"/>
          </a:xfrm>
          <a:prstGeom prst="rect">
            <a:avLst/>
          </a:prstGeom>
          <a:noFill/>
        </p:spPr>
        <p:txBody>
          <a:bodyPr wrap="square" rtlCol="0">
            <a:spAutoFit/>
          </a:bodyPr>
          <a:lstStyle/>
          <a:p>
            <a:r>
              <a:rPr lang="en-IN" dirty="0"/>
              <a:t>From : </a:t>
            </a:r>
            <a:r>
              <a:rPr lang="en-IN" sz="1400" dirty="0">
                <a:hlinkClick r:id="rId3"/>
              </a:rPr>
              <a:t>https://github.com/shrutinidhi/Applied-Data-Science-Capstone-Winning-Space-Race/blob/main/labs-jupyter-spacex-Data%20wrangling.ipynb</a:t>
            </a:r>
            <a:r>
              <a:rPr lang="en-IN" sz="1400" dirty="0"/>
              <a:t> </a:t>
            </a:r>
            <a:endParaRPr lang="en-IN" sz="1400" dirty="0">
              <a:solidFill>
                <a:schemeClr val="accent1"/>
              </a:solidFill>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8" name="Picture 7">
            <a:extLst>
              <a:ext uri="{FF2B5EF4-FFF2-40B4-BE49-F238E27FC236}">
                <a16:creationId xmlns:a16="http://schemas.microsoft.com/office/drawing/2014/main" id="{AE815267-C731-5508-B842-6DC246AAFB48}"/>
              </a:ext>
            </a:extLst>
          </p:cNvPr>
          <p:cNvPicPr>
            <a:picLocks noChangeAspect="1"/>
          </p:cNvPicPr>
          <p:nvPr/>
        </p:nvPicPr>
        <p:blipFill>
          <a:blip r:embed="rId4"/>
          <a:stretch>
            <a:fillRect/>
          </a:stretch>
        </p:blipFill>
        <p:spPr>
          <a:xfrm>
            <a:off x="698122" y="4107335"/>
            <a:ext cx="4404518" cy="2052820"/>
          </a:xfrm>
          <a:prstGeom prst="rect">
            <a:avLst/>
          </a:prstGeom>
        </p:spPr>
      </p:pic>
      <p:pic>
        <p:nvPicPr>
          <p:cNvPr id="10" name="Picture 9">
            <a:extLst>
              <a:ext uri="{FF2B5EF4-FFF2-40B4-BE49-F238E27FC236}">
                <a16:creationId xmlns:a16="http://schemas.microsoft.com/office/drawing/2014/main" id="{C361F5D4-2566-ED53-3131-637F16A40969}"/>
              </a:ext>
            </a:extLst>
          </p:cNvPr>
          <p:cNvPicPr>
            <a:picLocks noChangeAspect="1"/>
          </p:cNvPicPr>
          <p:nvPr/>
        </p:nvPicPr>
        <p:blipFill>
          <a:blip r:embed="rId5"/>
          <a:stretch>
            <a:fillRect/>
          </a:stretch>
        </p:blipFill>
        <p:spPr>
          <a:xfrm>
            <a:off x="770012" y="1371228"/>
            <a:ext cx="4332628" cy="2465048"/>
          </a:xfrm>
          <a:prstGeom prst="rect">
            <a:avLst/>
          </a:prstGeom>
        </p:spPr>
      </p:pic>
      <p:sp>
        <p:nvSpPr>
          <p:cNvPr id="11" name="TextBox 10">
            <a:extLst>
              <a:ext uri="{FF2B5EF4-FFF2-40B4-BE49-F238E27FC236}">
                <a16:creationId xmlns:a16="http://schemas.microsoft.com/office/drawing/2014/main" id="{05DAD200-7A12-83C8-5F15-A562CEC7C2BB}"/>
              </a:ext>
            </a:extLst>
          </p:cNvPr>
          <p:cNvSpPr txBox="1"/>
          <p:nvPr/>
        </p:nvSpPr>
        <p:spPr>
          <a:xfrm>
            <a:off x="5602014" y="1371227"/>
            <a:ext cx="6117020" cy="4093428"/>
          </a:xfrm>
          <a:prstGeom prst="rect">
            <a:avLst/>
          </a:prstGeom>
          <a:noFill/>
        </p:spPr>
        <p:txBody>
          <a:bodyPr wrap="square" rtlCol="0">
            <a:spAutoFit/>
          </a:bodyPr>
          <a:lstStyle/>
          <a:p>
            <a:r>
              <a:rPr lang="en-IN" sz="2000" dirty="0"/>
              <a:t>We first started by using scatter graph to find the relationship</a:t>
            </a:r>
          </a:p>
          <a:p>
            <a:r>
              <a:rPr lang="en-IN" sz="2000" dirty="0"/>
              <a:t>between the attributes such as between:</a:t>
            </a:r>
          </a:p>
          <a:p>
            <a:r>
              <a:rPr lang="en-IN" sz="2000" dirty="0"/>
              <a:t>• Payload and Flight Number.</a:t>
            </a:r>
          </a:p>
          <a:p>
            <a:r>
              <a:rPr lang="en-IN" sz="2000" dirty="0"/>
              <a:t>• Flight Number and Launch Site.</a:t>
            </a:r>
          </a:p>
          <a:p>
            <a:r>
              <a:rPr lang="en-IN" sz="2000" dirty="0"/>
              <a:t>• Payload and Launch Site.</a:t>
            </a:r>
          </a:p>
          <a:p>
            <a:r>
              <a:rPr lang="en-IN" sz="2000" dirty="0"/>
              <a:t>• Flight Number and Orbit Type.</a:t>
            </a:r>
          </a:p>
          <a:p>
            <a:r>
              <a:rPr lang="en-IN" sz="2000" dirty="0"/>
              <a:t>• Payload and Orbit Type.</a:t>
            </a:r>
          </a:p>
          <a:p>
            <a:r>
              <a:rPr lang="en-IN" sz="2000" dirty="0"/>
              <a:t>Scatter plots show dependency of attributes on each other.</a:t>
            </a:r>
          </a:p>
          <a:p>
            <a:r>
              <a:rPr lang="en-IN" sz="2000" dirty="0"/>
              <a:t>Once a pattern is determined from the graphs. It’s very easy to see which factors affecting the most to the success of the landing outcomes</a:t>
            </a:r>
          </a:p>
        </p:txBody>
      </p:sp>
      <p:sp>
        <p:nvSpPr>
          <p:cNvPr id="12" name="TextBox 11">
            <a:extLst>
              <a:ext uri="{FF2B5EF4-FFF2-40B4-BE49-F238E27FC236}">
                <a16:creationId xmlns:a16="http://schemas.microsoft.com/office/drawing/2014/main" id="{D6E0F021-A066-D5CE-7AEC-23698D21AD88}"/>
              </a:ext>
            </a:extLst>
          </p:cNvPr>
          <p:cNvSpPr txBox="1"/>
          <p:nvPr/>
        </p:nvSpPr>
        <p:spPr>
          <a:xfrm>
            <a:off x="5398890" y="5440798"/>
            <a:ext cx="6221894" cy="584775"/>
          </a:xfrm>
          <a:prstGeom prst="rect">
            <a:avLst/>
          </a:prstGeom>
          <a:noFill/>
        </p:spPr>
        <p:txBody>
          <a:bodyPr wrap="square" rtlCol="0">
            <a:spAutoFit/>
          </a:bodyPr>
          <a:lstStyle/>
          <a:p>
            <a:r>
              <a:rPr lang="en-IN" dirty="0"/>
              <a:t>From : </a:t>
            </a:r>
            <a:r>
              <a:rPr lang="en-IN" sz="1400" dirty="0">
                <a:hlinkClick r:id="rId6"/>
              </a:rPr>
              <a:t>https://github.com/shrutinidhi/Applied-Data-Science-Capstone-Winning-Space-Race/blob/main/labs-jupyter-data-visualization.ipynb</a:t>
            </a:r>
            <a:r>
              <a:rPr lang="en-IN" sz="1400" dirty="0"/>
              <a:t> </a:t>
            </a:r>
            <a:endParaRPr lang="en-IN" sz="1400" dirty="0">
              <a:solidFill>
                <a:schemeClr val="accent1"/>
              </a:solidFill>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11" name="TextBox 10">
            <a:extLst>
              <a:ext uri="{FF2B5EF4-FFF2-40B4-BE49-F238E27FC236}">
                <a16:creationId xmlns:a16="http://schemas.microsoft.com/office/drawing/2014/main" id="{05DAD200-7A12-83C8-5F15-A562CEC7C2BB}"/>
              </a:ext>
            </a:extLst>
          </p:cNvPr>
          <p:cNvSpPr txBox="1"/>
          <p:nvPr/>
        </p:nvSpPr>
        <p:spPr>
          <a:xfrm>
            <a:off x="5602014" y="1371227"/>
            <a:ext cx="6117020" cy="5016758"/>
          </a:xfrm>
          <a:prstGeom prst="rect">
            <a:avLst/>
          </a:prstGeom>
          <a:noFill/>
        </p:spPr>
        <p:txBody>
          <a:bodyPr wrap="square" rtlCol="0">
            <a:spAutoFit/>
          </a:bodyPr>
          <a:lstStyle/>
          <a:p>
            <a:r>
              <a:rPr lang="en-IN" sz="2000" dirty="0"/>
              <a:t>Once we get a hint of the relationships using scatter plot. We will then use further visualization tools such as bar graph and line plots graph for further analysis.</a:t>
            </a:r>
          </a:p>
          <a:p>
            <a:endParaRPr lang="en-IN" sz="2000" dirty="0"/>
          </a:p>
          <a:p>
            <a:r>
              <a:rPr lang="en-IN" sz="2000" dirty="0"/>
              <a:t>Bar graphs is one of the easiest way to interpret the</a:t>
            </a:r>
          </a:p>
          <a:p>
            <a:r>
              <a:rPr lang="en-IN" sz="2000" dirty="0"/>
              <a:t>relationship between the attributes. In this case, we will use the bar graph to determine which orbits have the highest probability of success.</a:t>
            </a:r>
          </a:p>
          <a:p>
            <a:endParaRPr lang="en-IN" sz="2000" dirty="0"/>
          </a:p>
          <a:p>
            <a:r>
              <a:rPr lang="en-IN" sz="2000" dirty="0"/>
              <a:t>We then use the line graph to show a trends or pattern of the attribute over time which in this case, is used for see the launch success yearly trend.</a:t>
            </a:r>
          </a:p>
          <a:p>
            <a:endParaRPr lang="en-IN" sz="2000" dirty="0"/>
          </a:p>
          <a:p>
            <a:r>
              <a:rPr lang="en-IN" sz="2000" dirty="0"/>
              <a:t>We then use Feature Engineering to be used in success</a:t>
            </a:r>
          </a:p>
          <a:p>
            <a:r>
              <a:rPr lang="en-IN" sz="2000" dirty="0"/>
              <a:t>prediction in the future module by created the dummy</a:t>
            </a:r>
          </a:p>
          <a:p>
            <a:r>
              <a:rPr lang="en-IN" sz="2000" dirty="0"/>
              <a:t>variables to categorical columns.</a:t>
            </a:r>
          </a:p>
        </p:txBody>
      </p:sp>
      <p:pic>
        <p:nvPicPr>
          <p:cNvPr id="5" name="Picture 4">
            <a:extLst>
              <a:ext uri="{FF2B5EF4-FFF2-40B4-BE49-F238E27FC236}">
                <a16:creationId xmlns:a16="http://schemas.microsoft.com/office/drawing/2014/main" id="{72243509-9B3D-B79F-9151-7C57CC1DDD9C}"/>
              </a:ext>
            </a:extLst>
          </p:cNvPr>
          <p:cNvPicPr>
            <a:picLocks noChangeAspect="1"/>
          </p:cNvPicPr>
          <p:nvPr/>
        </p:nvPicPr>
        <p:blipFill>
          <a:blip r:embed="rId4"/>
          <a:stretch>
            <a:fillRect/>
          </a:stretch>
        </p:blipFill>
        <p:spPr>
          <a:xfrm>
            <a:off x="770010" y="1500109"/>
            <a:ext cx="4332629" cy="2406552"/>
          </a:xfrm>
          <a:prstGeom prst="rect">
            <a:avLst/>
          </a:prstGeom>
        </p:spPr>
      </p:pic>
      <p:pic>
        <p:nvPicPr>
          <p:cNvPr id="7" name="Picture 6">
            <a:extLst>
              <a:ext uri="{FF2B5EF4-FFF2-40B4-BE49-F238E27FC236}">
                <a16:creationId xmlns:a16="http://schemas.microsoft.com/office/drawing/2014/main" id="{B41D0731-2BFF-DD7A-783F-3D2681274F80}"/>
              </a:ext>
            </a:extLst>
          </p:cNvPr>
          <p:cNvPicPr>
            <a:picLocks noChangeAspect="1"/>
          </p:cNvPicPr>
          <p:nvPr/>
        </p:nvPicPr>
        <p:blipFill>
          <a:blip r:embed="rId5"/>
          <a:stretch>
            <a:fillRect/>
          </a:stretch>
        </p:blipFill>
        <p:spPr>
          <a:xfrm>
            <a:off x="770011" y="4123599"/>
            <a:ext cx="4332628" cy="2303612"/>
          </a:xfrm>
          <a:prstGeom prst="rect">
            <a:avLst/>
          </a:prstGeom>
        </p:spPr>
      </p:pic>
    </p:spTree>
    <p:extLst>
      <p:ext uri="{BB962C8B-B14F-4D97-AF65-F5344CB8AC3E}">
        <p14:creationId xmlns:p14="http://schemas.microsoft.com/office/powerpoint/2010/main" val="590107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80753"/>
            <a:ext cx="10687961" cy="4079219"/>
          </a:xfrm>
          <a:prstGeom prst="rect">
            <a:avLst/>
          </a:prstGeom>
        </p:spPr>
        <p:txBody>
          <a:bodyPr lIns="91440" tIns="45720" rIns="91440" bIns="45720" anchor="t"/>
          <a:lstStyle/>
          <a:p>
            <a:pPr marL="0" indent="0">
              <a:buNone/>
            </a:pPr>
            <a:r>
              <a:rPr lang="en-IN" sz="1600" dirty="0"/>
              <a:t>Using SQL, we had performed many queries to get better understanding of the dataset, Ex:</a:t>
            </a:r>
          </a:p>
          <a:p>
            <a:r>
              <a:rPr lang="en-IN" sz="1600" dirty="0"/>
              <a:t>Displaying the names of the launch sites.</a:t>
            </a:r>
          </a:p>
          <a:p>
            <a:r>
              <a:rPr lang="en-IN" sz="1600" dirty="0"/>
              <a:t>Displaying 5 records where launch sites begin with the string ‘CCA’.</a:t>
            </a:r>
          </a:p>
          <a:p>
            <a:r>
              <a:rPr lang="en-IN" sz="1600" dirty="0"/>
              <a:t>Displaying the total payload mass carried by booster launched by NASA (CRS).</a:t>
            </a:r>
          </a:p>
          <a:p>
            <a:r>
              <a:rPr lang="en-IN" sz="1600" dirty="0"/>
              <a:t>Displaying the average payload mass carried by booster version F9 v1.1.</a:t>
            </a:r>
          </a:p>
          <a:p>
            <a:r>
              <a:rPr lang="en-IN" sz="1600" dirty="0"/>
              <a:t>Listing the date when the first successful landing outcome in ground pad was achieved.</a:t>
            </a:r>
          </a:p>
          <a:p>
            <a:r>
              <a:rPr lang="en-IN" sz="1600" dirty="0"/>
              <a:t>Listing the names of the boosters which have success in drone ship and have payload mass greater than 4000 but less than 6000.</a:t>
            </a:r>
          </a:p>
          <a:p>
            <a:r>
              <a:rPr lang="en-IN" sz="1600" dirty="0"/>
              <a:t>Listing the total number of successful and failure mission outcomes.</a:t>
            </a:r>
          </a:p>
          <a:p>
            <a:r>
              <a:rPr lang="en-IN" sz="1600" dirty="0"/>
              <a:t>Listing the names of the </a:t>
            </a:r>
            <a:r>
              <a:rPr lang="en-IN" sz="1600" dirty="0" err="1"/>
              <a:t>booster_versions</a:t>
            </a:r>
            <a:r>
              <a:rPr lang="en-IN" sz="1600" dirty="0"/>
              <a:t> which have carried the maximum payload mass.</a:t>
            </a:r>
          </a:p>
          <a:p>
            <a:r>
              <a:rPr lang="en-IN" sz="1600" dirty="0"/>
              <a:t>Listing the failed </a:t>
            </a:r>
            <a:r>
              <a:rPr lang="en-IN" sz="1600" dirty="0" err="1"/>
              <a:t>landing_outcomes</a:t>
            </a:r>
            <a:r>
              <a:rPr lang="en-IN" sz="1600" dirty="0"/>
              <a:t> in drone ship, their booster versions, and launch sites names for in year 2015.</a:t>
            </a:r>
          </a:p>
          <a:p>
            <a:r>
              <a:rPr lang="en-IN" sz="1600" dirty="0"/>
              <a:t>-Rank the count of landing outcomes or success between the date 2010-06-04 and 2017-03-20, in descending order.</a:t>
            </a:r>
            <a:endParaRPr lang="en-US" sz="16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4D8D1FCA-E3DC-C176-D7D5-A126DA1DA304}"/>
              </a:ext>
            </a:extLst>
          </p:cNvPr>
          <p:cNvSpPr txBox="1"/>
          <p:nvPr/>
        </p:nvSpPr>
        <p:spPr>
          <a:xfrm>
            <a:off x="770011" y="5559972"/>
            <a:ext cx="6221894" cy="584775"/>
          </a:xfrm>
          <a:prstGeom prst="rect">
            <a:avLst/>
          </a:prstGeom>
          <a:noFill/>
        </p:spPr>
        <p:txBody>
          <a:bodyPr wrap="square" rtlCol="0">
            <a:spAutoFit/>
          </a:bodyPr>
          <a:lstStyle/>
          <a:p>
            <a:r>
              <a:rPr lang="en-IN" dirty="0"/>
              <a:t>From : </a:t>
            </a:r>
            <a:r>
              <a:rPr lang="en-IN" sz="1400" dirty="0">
                <a:hlinkClick r:id="rId4"/>
              </a:rPr>
              <a:t>https://github.com/shrutinidhi/Applied-Data-Science-Capstone-Winning-Space-Race/blob/main/jupyter-labs-eda-sql-coursera_sqllite.ipynb</a:t>
            </a:r>
            <a:r>
              <a:rPr lang="en-IN" sz="1400" dirty="0"/>
              <a:t> </a:t>
            </a:r>
            <a:endParaRPr lang="en-IN" sz="1400" dirty="0">
              <a:solidFill>
                <a:schemeClr val="accent1"/>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17702"/>
            <a:ext cx="10515600" cy="4351338"/>
          </a:xfrm>
          <a:prstGeom prst="rect">
            <a:avLst/>
          </a:prstGeom>
        </p:spPr>
        <p:txBody>
          <a:bodyPr>
            <a:normAutofit/>
          </a:bodyPr>
          <a:lstStyle/>
          <a:p>
            <a:pPr>
              <a:lnSpc>
                <a:spcPct val="100000"/>
              </a:lnSpc>
              <a:spcBef>
                <a:spcPts val="1400"/>
              </a:spcBef>
            </a:pPr>
            <a:r>
              <a:rPr lang="en-IN" sz="2200" dirty="0">
                <a:solidFill>
                  <a:schemeClr val="accent3">
                    <a:lumMod val="25000"/>
                  </a:schemeClr>
                </a:solidFill>
                <a:latin typeface="Abadi" panose="020B0604020104020204" pitchFamily="34" charset="0"/>
              </a:rPr>
              <a:t>To visualize the launch data into an interactive map. We took the latitude and longitude coordinates at each launch site and added a circle marker around each launch site with a label of the name of the launch site.</a:t>
            </a:r>
          </a:p>
          <a:p>
            <a:pPr>
              <a:lnSpc>
                <a:spcPct val="100000"/>
              </a:lnSpc>
              <a:spcBef>
                <a:spcPts val="1400"/>
              </a:spcBef>
            </a:pPr>
            <a:r>
              <a:rPr lang="en-IN" sz="2200" dirty="0">
                <a:solidFill>
                  <a:schemeClr val="accent3">
                    <a:lumMod val="25000"/>
                  </a:schemeClr>
                </a:solidFill>
                <a:latin typeface="Abadi" panose="020B0604020104020204" pitchFamily="34" charset="0"/>
              </a:rPr>
              <a:t>We then assigned the </a:t>
            </a:r>
            <a:r>
              <a:rPr lang="en-IN" sz="2200" dirty="0" err="1">
                <a:solidFill>
                  <a:schemeClr val="accent3">
                    <a:lumMod val="25000"/>
                  </a:schemeClr>
                </a:solidFill>
                <a:latin typeface="Abadi" panose="020B0604020104020204" pitchFamily="34" charset="0"/>
              </a:rPr>
              <a:t>dataframe</a:t>
            </a:r>
            <a:r>
              <a:rPr lang="en-IN" sz="2200" dirty="0">
                <a:solidFill>
                  <a:schemeClr val="accent3">
                    <a:lumMod val="25000"/>
                  </a:schemeClr>
                </a:solidFill>
                <a:latin typeface="Abadi" panose="020B0604020104020204" pitchFamily="34" charset="0"/>
              </a:rPr>
              <a:t> </a:t>
            </a:r>
            <a:r>
              <a:rPr lang="en-IN" sz="2200" dirty="0" err="1">
                <a:solidFill>
                  <a:schemeClr val="accent3">
                    <a:lumMod val="25000"/>
                  </a:schemeClr>
                </a:solidFill>
                <a:latin typeface="Abadi" panose="020B0604020104020204" pitchFamily="34" charset="0"/>
              </a:rPr>
              <a:t>launch_outcomes</a:t>
            </a:r>
            <a:r>
              <a:rPr lang="en-IN" sz="2200" dirty="0">
                <a:solidFill>
                  <a:schemeClr val="accent3">
                    <a:lumMod val="25000"/>
                  </a:schemeClr>
                </a:solidFill>
                <a:latin typeface="Abadi" panose="020B0604020104020204" pitchFamily="34" charset="0"/>
              </a:rPr>
              <a:t>(</a:t>
            </a:r>
            <a:r>
              <a:rPr lang="en-IN" sz="2200" dirty="0" err="1">
                <a:solidFill>
                  <a:schemeClr val="accent3">
                    <a:lumMod val="25000"/>
                  </a:schemeClr>
                </a:solidFill>
                <a:latin typeface="Abadi" panose="020B0604020104020204" pitchFamily="34" charset="0"/>
              </a:rPr>
              <a:t>failure,success</a:t>
            </a:r>
            <a:r>
              <a:rPr lang="en-IN" sz="2200" dirty="0">
                <a:solidFill>
                  <a:schemeClr val="accent3">
                    <a:lumMod val="25000"/>
                  </a:schemeClr>
                </a:solidFill>
                <a:latin typeface="Abadi" panose="020B0604020104020204" pitchFamily="34" charset="0"/>
              </a:rPr>
              <a:t>) to classes 0 and 1 with Red and Green markers on the map in </a:t>
            </a:r>
            <a:r>
              <a:rPr lang="en-IN" sz="2200" dirty="0" err="1">
                <a:solidFill>
                  <a:schemeClr val="accent3">
                    <a:lumMod val="25000"/>
                  </a:schemeClr>
                </a:solidFill>
                <a:latin typeface="Abadi" panose="020B0604020104020204" pitchFamily="34" charset="0"/>
              </a:rPr>
              <a:t>MarkerCluster</a:t>
            </a:r>
            <a:r>
              <a:rPr lang="en-IN" sz="2200" dirty="0">
                <a:solidFill>
                  <a:schemeClr val="accent3">
                    <a:lumMod val="25000"/>
                  </a:schemeClr>
                </a:solidFill>
                <a:latin typeface="Abadi" panose="020B0604020104020204" pitchFamily="34" charset="0"/>
              </a:rPr>
              <a:t>().</a:t>
            </a:r>
          </a:p>
          <a:p>
            <a:pPr>
              <a:lnSpc>
                <a:spcPct val="100000"/>
              </a:lnSpc>
              <a:spcBef>
                <a:spcPts val="1400"/>
              </a:spcBef>
            </a:pPr>
            <a:r>
              <a:rPr lang="en-IN" sz="2200" dirty="0">
                <a:solidFill>
                  <a:schemeClr val="accent3">
                    <a:lumMod val="25000"/>
                  </a:schemeClr>
                </a:solidFill>
                <a:latin typeface="Abadi" panose="020B0604020104020204" pitchFamily="34" charset="0"/>
              </a:rPr>
              <a:t>We then used the Haversine’s formula to calculated the distance of the launch sites to various landmark to find answer to the questions of:</a:t>
            </a:r>
          </a:p>
          <a:p>
            <a:pPr>
              <a:lnSpc>
                <a:spcPct val="100000"/>
              </a:lnSpc>
              <a:spcBef>
                <a:spcPts val="1400"/>
              </a:spcBef>
            </a:pPr>
            <a:r>
              <a:rPr lang="en-IN" sz="2200" dirty="0">
                <a:solidFill>
                  <a:schemeClr val="accent3">
                    <a:lumMod val="25000"/>
                  </a:schemeClr>
                </a:solidFill>
                <a:latin typeface="Abadi" panose="020B0604020104020204" pitchFamily="34" charset="0"/>
              </a:rPr>
              <a:t> How close the launch sites with railways, highways and coastlines?</a:t>
            </a:r>
          </a:p>
          <a:p>
            <a:pPr>
              <a:lnSpc>
                <a:spcPct val="100000"/>
              </a:lnSpc>
              <a:spcBef>
                <a:spcPts val="1400"/>
              </a:spcBef>
            </a:pPr>
            <a:r>
              <a:rPr lang="en-IN" sz="2200" dirty="0">
                <a:solidFill>
                  <a:schemeClr val="accent3">
                    <a:lumMod val="25000"/>
                  </a:schemeClr>
                </a:solidFill>
                <a:latin typeface="Abadi" panose="020B0604020104020204" pitchFamily="34" charset="0"/>
              </a:rPr>
              <a:t> How close the launch sites with nearby cities?</a:t>
            </a: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8258E398-B5FB-2D52-7731-470258F03B47}"/>
              </a:ext>
            </a:extLst>
          </p:cNvPr>
          <p:cNvSpPr txBox="1"/>
          <p:nvPr/>
        </p:nvSpPr>
        <p:spPr>
          <a:xfrm>
            <a:off x="838199" y="5559972"/>
            <a:ext cx="9724697" cy="584775"/>
          </a:xfrm>
          <a:prstGeom prst="rect">
            <a:avLst/>
          </a:prstGeom>
          <a:noFill/>
        </p:spPr>
        <p:txBody>
          <a:bodyPr wrap="square" rtlCol="0">
            <a:spAutoFit/>
          </a:bodyPr>
          <a:lstStyle/>
          <a:p>
            <a:r>
              <a:rPr lang="en-IN" dirty="0"/>
              <a:t>From : </a:t>
            </a:r>
            <a:r>
              <a:rPr lang="en-IN" sz="1400" dirty="0">
                <a:hlinkClick r:id="rId3"/>
              </a:rPr>
              <a:t>https://github.com/shrutinidhi/Applied-Data-Science-Capstone-Winning-Space-Race/blob/main/jupyter_Interactive_Visual_Analytics_with_Folium.ipynb</a:t>
            </a:r>
            <a:r>
              <a:rPr lang="en-IN" sz="1400" dirty="0"/>
              <a:t> </a:t>
            </a:r>
            <a:endParaRPr lang="en-IN" sz="1400" dirty="0">
              <a:solidFill>
                <a:schemeClr val="accent1"/>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IN" sz="2200" dirty="0">
                <a:solidFill>
                  <a:schemeClr val="accent3">
                    <a:lumMod val="25000"/>
                  </a:schemeClr>
                </a:solidFill>
                <a:latin typeface="Abadi" panose="020B0604020104020204" pitchFamily="34" charset="0"/>
              </a:rPr>
              <a:t>We built an interactive dashboard with </a:t>
            </a:r>
            <a:r>
              <a:rPr lang="en-IN" sz="2200" dirty="0" err="1">
                <a:solidFill>
                  <a:schemeClr val="accent3">
                    <a:lumMod val="25000"/>
                  </a:schemeClr>
                </a:solidFill>
                <a:latin typeface="Abadi" panose="020B0604020104020204" pitchFamily="34" charset="0"/>
              </a:rPr>
              <a:t>Plotly</a:t>
            </a:r>
            <a:r>
              <a:rPr lang="en-IN" sz="2200" dirty="0">
                <a:solidFill>
                  <a:schemeClr val="accent3">
                    <a:lumMod val="25000"/>
                  </a:schemeClr>
                </a:solidFill>
                <a:latin typeface="Abadi" panose="020B0604020104020204" pitchFamily="34" charset="0"/>
              </a:rPr>
              <a:t> dash which allowing the user to play around with the data as they need.</a:t>
            </a:r>
          </a:p>
          <a:p>
            <a:pPr>
              <a:lnSpc>
                <a:spcPct val="100000"/>
              </a:lnSpc>
              <a:spcBef>
                <a:spcPts val="1400"/>
              </a:spcBef>
            </a:pPr>
            <a:r>
              <a:rPr lang="en-IN"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IN" sz="2200" dirty="0">
                <a:solidFill>
                  <a:schemeClr val="accent3">
                    <a:lumMod val="25000"/>
                  </a:schemeClr>
                </a:solidFill>
                <a:latin typeface="Abadi" panose="020B0604020104020204" pitchFamily="34" charset="0"/>
              </a:rPr>
              <a:t>We then plotted scatter graph showing the relationship with Outcome and Payload Mass (Kg) for the different booster version.</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Box 1">
            <a:extLst>
              <a:ext uri="{FF2B5EF4-FFF2-40B4-BE49-F238E27FC236}">
                <a16:creationId xmlns:a16="http://schemas.microsoft.com/office/drawing/2014/main" id="{3639131E-9EDF-69E2-4F4F-116BFEC95FAE}"/>
              </a:ext>
            </a:extLst>
          </p:cNvPr>
          <p:cNvSpPr txBox="1"/>
          <p:nvPr/>
        </p:nvSpPr>
        <p:spPr>
          <a:xfrm>
            <a:off x="780455" y="4975197"/>
            <a:ext cx="9724697" cy="369332"/>
          </a:xfrm>
          <a:prstGeom prst="rect">
            <a:avLst/>
          </a:prstGeom>
          <a:noFill/>
        </p:spPr>
        <p:txBody>
          <a:bodyPr wrap="square" rtlCol="0">
            <a:spAutoFit/>
          </a:bodyPr>
          <a:lstStyle/>
          <a:p>
            <a:r>
              <a:rPr lang="en-IN" dirty="0"/>
              <a:t>From : </a:t>
            </a:r>
            <a:r>
              <a:rPr lang="en-IN" sz="1400" dirty="0">
                <a:hlinkClick r:id="rId3"/>
              </a:rPr>
              <a:t>https://github.com/shrutinidhi/Applied-Data-Science-Capstone-Winning-Space-Race/blob/main/spacex_dash_app.py</a:t>
            </a:r>
            <a:r>
              <a:rPr lang="en-IN" sz="1400" dirty="0"/>
              <a:t> </a:t>
            </a:r>
            <a:endParaRPr lang="en-IN" sz="1400" dirty="0">
              <a:solidFill>
                <a:schemeClr val="accent1"/>
              </a:solidFill>
            </a:endParaRP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485875" cy="4196773"/>
          </a:xfrm>
          <a:prstGeom prst="rect">
            <a:avLst/>
          </a:prstGeom>
        </p:spPr>
        <p:txBody>
          <a:bodyPr>
            <a:normAutofit/>
          </a:bodyPr>
          <a:lstStyle/>
          <a:p>
            <a:pPr marL="0" indent="0">
              <a:buNone/>
            </a:pPr>
            <a:r>
              <a:rPr lang="en-IN" sz="2000" dirty="0"/>
              <a:t>Building the Model</a:t>
            </a:r>
          </a:p>
          <a:p>
            <a:r>
              <a:rPr lang="en-IN" sz="1800" dirty="0"/>
              <a:t>Load the dataset into NumPy and Pandas</a:t>
            </a:r>
          </a:p>
          <a:p>
            <a:r>
              <a:rPr lang="en-IN" sz="1800" dirty="0"/>
              <a:t>Transform the data and then split into training and test datasets</a:t>
            </a:r>
          </a:p>
          <a:p>
            <a:r>
              <a:rPr lang="en-IN" sz="1800" dirty="0"/>
              <a:t>Decide which type of ML to use</a:t>
            </a:r>
          </a:p>
          <a:p>
            <a:r>
              <a:rPr lang="en-IN" sz="1800" dirty="0"/>
              <a:t>set the parameters and algorithms to </a:t>
            </a:r>
            <a:r>
              <a:rPr lang="en-IN" sz="1800" dirty="0" err="1"/>
              <a:t>GridSearchCV</a:t>
            </a:r>
            <a:r>
              <a:rPr lang="en-IN" sz="1800" dirty="0"/>
              <a:t> and fit it to dataset.</a:t>
            </a:r>
          </a:p>
          <a:p>
            <a:endParaRPr lang="en-US" sz="18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ontent Placeholder 4">
            <a:extLst>
              <a:ext uri="{FF2B5EF4-FFF2-40B4-BE49-F238E27FC236}">
                <a16:creationId xmlns:a16="http://schemas.microsoft.com/office/drawing/2014/main" id="{812E674D-4DBD-02A4-12DF-7C3613760350}"/>
              </a:ext>
            </a:extLst>
          </p:cNvPr>
          <p:cNvSpPr txBox="1">
            <a:spLocks/>
          </p:cNvSpPr>
          <p:nvPr/>
        </p:nvSpPr>
        <p:spPr>
          <a:xfrm>
            <a:off x="4611542" y="1697336"/>
            <a:ext cx="3263462" cy="43250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2400" dirty="0"/>
              <a:t>Evaluating the Model</a:t>
            </a:r>
          </a:p>
          <a:p>
            <a:r>
              <a:rPr lang="en-IN" sz="1800" dirty="0"/>
              <a:t>Check the accuracy for each model</a:t>
            </a:r>
          </a:p>
          <a:p>
            <a:r>
              <a:rPr lang="en-IN" sz="1800" dirty="0"/>
              <a:t>Get tuned hyperparameters for each type of algorithms.</a:t>
            </a:r>
          </a:p>
          <a:p>
            <a:r>
              <a:rPr lang="en-IN" sz="1800" dirty="0"/>
              <a:t>plot the confusion matrix.</a:t>
            </a:r>
          </a:p>
          <a:p>
            <a:endParaRPr lang="en-US" sz="1800" dirty="0"/>
          </a:p>
        </p:txBody>
      </p:sp>
      <p:sp>
        <p:nvSpPr>
          <p:cNvPr id="6" name="Content Placeholder 4">
            <a:extLst>
              <a:ext uri="{FF2B5EF4-FFF2-40B4-BE49-F238E27FC236}">
                <a16:creationId xmlns:a16="http://schemas.microsoft.com/office/drawing/2014/main" id="{4FFBCBFA-BCDE-2913-33DD-D4BBEA78A4D2}"/>
              </a:ext>
            </a:extLst>
          </p:cNvPr>
          <p:cNvSpPr txBox="1">
            <a:spLocks/>
          </p:cNvSpPr>
          <p:nvPr/>
        </p:nvSpPr>
        <p:spPr>
          <a:xfrm>
            <a:off x="8027404" y="3337035"/>
            <a:ext cx="3938624" cy="152934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2400" dirty="0"/>
              <a:t>Find the Best Model</a:t>
            </a:r>
          </a:p>
          <a:p>
            <a:r>
              <a:rPr lang="en-IN" sz="1800" dirty="0"/>
              <a:t>The model with the best accuracy score will be the best performing model.</a:t>
            </a:r>
            <a:endParaRPr lang="en-US" sz="1800" dirty="0"/>
          </a:p>
        </p:txBody>
      </p:sp>
      <p:sp>
        <p:nvSpPr>
          <p:cNvPr id="7" name="Content Placeholder 4">
            <a:extLst>
              <a:ext uri="{FF2B5EF4-FFF2-40B4-BE49-F238E27FC236}">
                <a16:creationId xmlns:a16="http://schemas.microsoft.com/office/drawing/2014/main" id="{C15209EF-3879-FCE7-EEBB-E3B67A60382A}"/>
              </a:ext>
            </a:extLst>
          </p:cNvPr>
          <p:cNvSpPr txBox="1">
            <a:spLocks/>
          </p:cNvSpPr>
          <p:nvPr/>
        </p:nvSpPr>
        <p:spPr>
          <a:xfrm>
            <a:off x="8027404" y="1849736"/>
            <a:ext cx="3938624" cy="152934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2400" dirty="0"/>
              <a:t>Improving the Model</a:t>
            </a:r>
          </a:p>
          <a:p>
            <a:r>
              <a:rPr lang="en-IN" sz="1800" dirty="0"/>
              <a:t>Use Feature Engineering and Algorithm Tuning</a:t>
            </a:r>
            <a:endParaRPr lang="en-US" sz="1800" dirty="0"/>
          </a:p>
        </p:txBody>
      </p:sp>
      <p:sp>
        <p:nvSpPr>
          <p:cNvPr id="8" name="TextBox 7">
            <a:extLst>
              <a:ext uri="{FF2B5EF4-FFF2-40B4-BE49-F238E27FC236}">
                <a16:creationId xmlns:a16="http://schemas.microsoft.com/office/drawing/2014/main" id="{C78099E1-5A12-3E27-2D01-920DC83AE2BF}"/>
              </a:ext>
            </a:extLst>
          </p:cNvPr>
          <p:cNvSpPr txBox="1"/>
          <p:nvPr/>
        </p:nvSpPr>
        <p:spPr>
          <a:xfrm>
            <a:off x="1001172" y="5470775"/>
            <a:ext cx="9724697" cy="369332"/>
          </a:xfrm>
          <a:prstGeom prst="rect">
            <a:avLst/>
          </a:prstGeom>
          <a:noFill/>
        </p:spPr>
        <p:txBody>
          <a:bodyPr wrap="square" rtlCol="0">
            <a:spAutoFit/>
          </a:bodyPr>
          <a:lstStyle/>
          <a:p>
            <a:r>
              <a:rPr lang="en-IN" dirty="0"/>
              <a:t>From : </a:t>
            </a:r>
            <a:r>
              <a:rPr lang="en-IN" sz="1400" dirty="0">
                <a:hlinkClick r:id="rId3"/>
              </a:rPr>
              <a:t>https://github.com/shrutinidhi/Applied-Data-Science-Capstone-Winning-Space-Race/blob/main/spacex_dash_app.py</a:t>
            </a:r>
            <a:r>
              <a:rPr lang="en-IN" sz="1400" dirty="0"/>
              <a:t> </a:t>
            </a:r>
            <a:endParaRPr lang="en-IN" sz="1400" dirty="0">
              <a:solidFill>
                <a:schemeClr val="accent1"/>
              </a:solidFill>
            </a:endParaRP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IN" sz="2200" dirty="0">
                <a:solidFill>
                  <a:schemeClr val="accent3">
                    <a:lumMod val="25000"/>
                  </a:schemeClr>
                </a:solidFill>
                <a:latin typeface="Abadi" panose="020B0604020104020204" pitchFamily="34" charset="0"/>
              </a:rPr>
              <a:t>The results will be categorized to 3 main results which is:</a:t>
            </a:r>
          </a:p>
          <a:p>
            <a:pPr>
              <a:lnSpc>
                <a:spcPct val="100000"/>
              </a:lnSpc>
              <a:spcBef>
                <a:spcPts val="1400"/>
              </a:spcBef>
            </a:pPr>
            <a:r>
              <a:rPr lang="en-IN"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IN"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IN" sz="2200" dirty="0">
                <a:solidFill>
                  <a:schemeClr val="accent3">
                    <a:lumMod val="25000"/>
                  </a:schemeClr>
                </a:solidFill>
                <a:latin typeface="Abadi" panose="020B0604020104020204" pitchFamily="34" charset="0"/>
              </a:rPr>
              <a:t>Predictive analysis results</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856433B7-53C9-99AB-7E85-84E5003815B5}"/>
              </a:ext>
            </a:extLst>
          </p:cNvPr>
          <p:cNvPicPr>
            <a:picLocks noChangeAspect="1"/>
          </p:cNvPicPr>
          <p:nvPr/>
        </p:nvPicPr>
        <p:blipFill>
          <a:blip r:embed="rId3"/>
          <a:stretch>
            <a:fillRect/>
          </a:stretch>
        </p:blipFill>
        <p:spPr>
          <a:xfrm>
            <a:off x="960393" y="2057400"/>
            <a:ext cx="5676507" cy="3166241"/>
          </a:xfrm>
          <a:prstGeom prst="rect">
            <a:avLst/>
          </a:prstGeom>
        </p:spPr>
      </p:pic>
      <p:sp>
        <p:nvSpPr>
          <p:cNvPr id="7" name="TextBox 6">
            <a:extLst>
              <a:ext uri="{FF2B5EF4-FFF2-40B4-BE49-F238E27FC236}">
                <a16:creationId xmlns:a16="http://schemas.microsoft.com/office/drawing/2014/main" id="{2AE1D0C9-C8F2-FBD7-EC70-DA8EDC24762C}"/>
              </a:ext>
            </a:extLst>
          </p:cNvPr>
          <p:cNvSpPr txBox="1"/>
          <p:nvPr/>
        </p:nvSpPr>
        <p:spPr>
          <a:xfrm>
            <a:off x="7126013" y="2057400"/>
            <a:ext cx="3752193" cy="1754326"/>
          </a:xfrm>
          <a:prstGeom prst="rect">
            <a:avLst/>
          </a:prstGeom>
          <a:noFill/>
        </p:spPr>
        <p:txBody>
          <a:bodyPr wrap="square" rtlCol="0">
            <a:spAutoFit/>
          </a:bodyPr>
          <a:lstStyle/>
          <a:p>
            <a:pPr algn="just"/>
            <a:r>
              <a:rPr lang="en-IN" dirty="0"/>
              <a:t>This scatter plot shows that the larger</a:t>
            </a:r>
          </a:p>
          <a:p>
            <a:pPr algn="just"/>
            <a:r>
              <a:rPr lang="en-IN" dirty="0"/>
              <a:t>the flights amount of the launch site,</a:t>
            </a:r>
          </a:p>
          <a:p>
            <a:pPr algn="just"/>
            <a:r>
              <a:rPr lang="en-IN" dirty="0"/>
              <a:t>the greater the </a:t>
            </a:r>
            <a:r>
              <a:rPr lang="en-IN" dirty="0" err="1"/>
              <a:t>the</a:t>
            </a:r>
            <a:r>
              <a:rPr lang="en-IN" dirty="0"/>
              <a:t> success rate will be.</a:t>
            </a:r>
          </a:p>
          <a:p>
            <a:pPr algn="just"/>
            <a:r>
              <a:rPr lang="en-IN" dirty="0"/>
              <a:t>However, site CCAFS SLC40 shows the</a:t>
            </a:r>
          </a:p>
          <a:p>
            <a:pPr algn="just"/>
            <a:r>
              <a:rPr lang="en-IN" dirty="0"/>
              <a:t>least pattern of this. </a:t>
            </a:r>
          </a:p>
        </p:txBody>
      </p:sp>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2DE2E771-AEEA-1E5D-5889-94DA31228CB3}"/>
              </a:ext>
            </a:extLst>
          </p:cNvPr>
          <p:cNvPicPr>
            <a:picLocks noChangeAspect="1"/>
          </p:cNvPicPr>
          <p:nvPr/>
        </p:nvPicPr>
        <p:blipFill>
          <a:blip r:embed="rId3"/>
          <a:stretch>
            <a:fillRect/>
          </a:stretch>
        </p:blipFill>
        <p:spPr>
          <a:xfrm>
            <a:off x="660501" y="1755093"/>
            <a:ext cx="6764539" cy="3731307"/>
          </a:xfrm>
          <a:prstGeom prst="rect">
            <a:avLst/>
          </a:prstGeom>
        </p:spPr>
      </p:pic>
      <p:sp>
        <p:nvSpPr>
          <p:cNvPr id="7" name="TextBox 6">
            <a:extLst>
              <a:ext uri="{FF2B5EF4-FFF2-40B4-BE49-F238E27FC236}">
                <a16:creationId xmlns:a16="http://schemas.microsoft.com/office/drawing/2014/main" id="{44EEB462-D0F0-923A-BD01-EFE065914D84}"/>
              </a:ext>
            </a:extLst>
          </p:cNvPr>
          <p:cNvSpPr txBox="1"/>
          <p:nvPr/>
        </p:nvSpPr>
        <p:spPr>
          <a:xfrm>
            <a:off x="7533418" y="1973837"/>
            <a:ext cx="3752193" cy="2308324"/>
          </a:xfrm>
          <a:prstGeom prst="rect">
            <a:avLst/>
          </a:prstGeom>
          <a:noFill/>
        </p:spPr>
        <p:txBody>
          <a:bodyPr wrap="square" rtlCol="0">
            <a:spAutoFit/>
          </a:bodyPr>
          <a:lstStyle/>
          <a:p>
            <a:pPr algn="just"/>
            <a:r>
              <a:rPr lang="en-IN" dirty="0"/>
              <a:t>This scatter plot shows once the pay load mass is greater than 7000kg, the</a:t>
            </a:r>
          </a:p>
          <a:p>
            <a:pPr algn="just"/>
            <a:r>
              <a:rPr lang="en-IN" dirty="0"/>
              <a:t>probability of the success rate will be highly increased.</a:t>
            </a:r>
          </a:p>
          <a:p>
            <a:pPr algn="just"/>
            <a:r>
              <a:rPr lang="en-IN" dirty="0"/>
              <a:t>However, there is no clear pattern to say the launch site is dependent to the pay load mass for the success</a:t>
            </a:r>
          </a:p>
          <a:p>
            <a:pPr algn="just"/>
            <a:r>
              <a:rPr lang="en-IN" dirty="0"/>
              <a:t>rate. </a:t>
            </a:r>
          </a:p>
        </p:txBody>
      </p:sp>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5E3871F1-24C1-908C-88B2-DE2DF32C12B4}"/>
              </a:ext>
            </a:extLst>
          </p:cNvPr>
          <p:cNvPicPr>
            <a:picLocks noChangeAspect="1"/>
          </p:cNvPicPr>
          <p:nvPr/>
        </p:nvPicPr>
        <p:blipFill>
          <a:blip r:embed="rId3"/>
          <a:stretch>
            <a:fillRect/>
          </a:stretch>
        </p:blipFill>
        <p:spPr>
          <a:xfrm>
            <a:off x="5318596" y="1840241"/>
            <a:ext cx="6139376" cy="3383400"/>
          </a:xfrm>
          <a:prstGeom prst="rect">
            <a:avLst/>
          </a:prstGeom>
        </p:spPr>
      </p:pic>
      <p:sp>
        <p:nvSpPr>
          <p:cNvPr id="7" name="TextBox 6">
            <a:extLst>
              <a:ext uri="{FF2B5EF4-FFF2-40B4-BE49-F238E27FC236}">
                <a16:creationId xmlns:a16="http://schemas.microsoft.com/office/drawing/2014/main" id="{A978CC42-35DD-E844-4075-A8CFFA41016D}"/>
              </a:ext>
            </a:extLst>
          </p:cNvPr>
          <p:cNvSpPr txBox="1"/>
          <p:nvPr/>
        </p:nvSpPr>
        <p:spPr>
          <a:xfrm>
            <a:off x="641131" y="1546782"/>
            <a:ext cx="3920359" cy="3970318"/>
          </a:xfrm>
          <a:prstGeom prst="rect">
            <a:avLst/>
          </a:prstGeom>
          <a:noFill/>
        </p:spPr>
        <p:txBody>
          <a:bodyPr wrap="square" rtlCol="0">
            <a:spAutoFit/>
          </a:bodyPr>
          <a:lstStyle/>
          <a:p>
            <a:r>
              <a:rPr lang="en-IN" dirty="0"/>
              <a:t>This figure depicted the</a:t>
            </a:r>
          </a:p>
          <a:p>
            <a:r>
              <a:rPr lang="en-IN" dirty="0"/>
              <a:t>possibility of the orbits to</a:t>
            </a:r>
          </a:p>
          <a:p>
            <a:r>
              <a:rPr lang="en-IN" dirty="0"/>
              <a:t>influences the landing outcomes</a:t>
            </a:r>
          </a:p>
          <a:p>
            <a:r>
              <a:rPr lang="en-IN" dirty="0"/>
              <a:t>as some orbits has 100% success</a:t>
            </a:r>
          </a:p>
          <a:p>
            <a:r>
              <a:rPr lang="en-IN" dirty="0"/>
              <a:t>rate such as SSO, HEO, GEO AND</a:t>
            </a:r>
          </a:p>
          <a:p>
            <a:r>
              <a:rPr lang="en-IN" dirty="0"/>
              <a:t>ES-L1 while SO orbit produced</a:t>
            </a:r>
          </a:p>
          <a:p>
            <a:r>
              <a:rPr lang="en-IN" dirty="0"/>
              <a:t>0% rate of success.</a:t>
            </a:r>
          </a:p>
          <a:p>
            <a:r>
              <a:rPr lang="en-IN" dirty="0"/>
              <a:t>However, deeper analysis show</a:t>
            </a:r>
          </a:p>
          <a:p>
            <a:r>
              <a:rPr lang="en-IN" dirty="0"/>
              <a:t>that some of this orbits has only</a:t>
            </a:r>
          </a:p>
          <a:p>
            <a:r>
              <a:rPr lang="en-IN" dirty="0"/>
              <a:t>1 occurrence such as GEO, SO,</a:t>
            </a:r>
          </a:p>
          <a:p>
            <a:r>
              <a:rPr lang="en-IN" dirty="0"/>
              <a:t>HEO and ES-L1 which mean this</a:t>
            </a:r>
          </a:p>
          <a:p>
            <a:r>
              <a:rPr lang="en-IN" dirty="0"/>
              <a:t>data need more dataset to see</a:t>
            </a:r>
          </a:p>
          <a:p>
            <a:r>
              <a:rPr lang="en-IN" dirty="0"/>
              <a:t>pattern or trend before we draw</a:t>
            </a:r>
          </a:p>
          <a:p>
            <a:r>
              <a:rPr lang="en-IN" dirty="0"/>
              <a:t>any conclusion. </a:t>
            </a:r>
          </a:p>
        </p:txBody>
      </p:sp>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8" name="Picture 7">
            <a:extLst>
              <a:ext uri="{FF2B5EF4-FFF2-40B4-BE49-F238E27FC236}">
                <a16:creationId xmlns:a16="http://schemas.microsoft.com/office/drawing/2014/main" id="{D1E8E0EE-EFED-636A-2FD2-244A6A504ECC}"/>
              </a:ext>
            </a:extLst>
          </p:cNvPr>
          <p:cNvPicPr>
            <a:picLocks noChangeAspect="1"/>
          </p:cNvPicPr>
          <p:nvPr/>
        </p:nvPicPr>
        <p:blipFill>
          <a:blip r:embed="rId3"/>
          <a:stretch>
            <a:fillRect/>
          </a:stretch>
        </p:blipFill>
        <p:spPr>
          <a:xfrm>
            <a:off x="5418707" y="1877336"/>
            <a:ext cx="6217595" cy="3609064"/>
          </a:xfrm>
          <a:prstGeom prst="rect">
            <a:avLst/>
          </a:prstGeom>
        </p:spPr>
      </p:pic>
      <p:sp>
        <p:nvSpPr>
          <p:cNvPr id="9" name="TextBox 8">
            <a:extLst>
              <a:ext uri="{FF2B5EF4-FFF2-40B4-BE49-F238E27FC236}">
                <a16:creationId xmlns:a16="http://schemas.microsoft.com/office/drawing/2014/main" id="{50AF4B31-0290-DB65-CE53-19EE0E7427E4}"/>
              </a:ext>
            </a:extLst>
          </p:cNvPr>
          <p:cNvSpPr txBox="1"/>
          <p:nvPr/>
        </p:nvSpPr>
        <p:spPr>
          <a:xfrm>
            <a:off x="770011" y="1877336"/>
            <a:ext cx="3204403" cy="3416320"/>
          </a:xfrm>
          <a:prstGeom prst="rect">
            <a:avLst/>
          </a:prstGeom>
          <a:noFill/>
        </p:spPr>
        <p:txBody>
          <a:bodyPr wrap="none" rtlCol="0">
            <a:spAutoFit/>
          </a:bodyPr>
          <a:lstStyle/>
          <a:p>
            <a:r>
              <a:rPr lang="en-IN" dirty="0"/>
              <a:t>This scatter plot shows that</a:t>
            </a:r>
          </a:p>
          <a:p>
            <a:r>
              <a:rPr lang="en-IN" dirty="0"/>
              <a:t>generally, the larger the flight</a:t>
            </a:r>
          </a:p>
          <a:p>
            <a:r>
              <a:rPr lang="en-IN" dirty="0"/>
              <a:t>number on each orbits, the</a:t>
            </a:r>
          </a:p>
          <a:p>
            <a:r>
              <a:rPr lang="en-IN" dirty="0"/>
              <a:t>greater the success rate</a:t>
            </a:r>
          </a:p>
          <a:p>
            <a:r>
              <a:rPr lang="en-IN" dirty="0"/>
              <a:t>(especially LEO orbit) except for</a:t>
            </a:r>
          </a:p>
          <a:p>
            <a:r>
              <a:rPr lang="en-IN" dirty="0"/>
              <a:t>GTO orbit which depicts no</a:t>
            </a:r>
          </a:p>
          <a:p>
            <a:r>
              <a:rPr lang="en-IN" dirty="0"/>
              <a:t>relationship between both</a:t>
            </a:r>
          </a:p>
          <a:p>
            <a:r>
              <a:rPr lang="en-IN" dirty="0"/>
              <a:t>attributes.</a:t>
            </a:r>
          </a:p>
          <a:p>
            <a:r>
              <a:rPr lang="en-IN" dirty="0"/>
              <a:t>Orbit that only has 1 occurrence</a:t>
            </a:r>
          </a:p>
          <a:p>
            <a:r>
              <a:rPr lang="en-IN" dirty="0"/>
              <a:t>should also be excluded from</a:t>
            </a:r>
          </a:p>
          <a:p>
            <a:r>
              <a:rPr lang="en-IN" dirty="0"/>
              <a:t>above statement as it’s needed</a:t>
            </a:r>
          </a:p>
          <a:p>
            <a:r>
              <a:rPr lang="en-IN" dirty="0"/>
              <a:t>more dataset. </a:t>
            </a:r>
          </a:p>
        </p:txBody>
      </p:sp>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5344CD7E-D2FC-C029-2D1B-BEEEB8799FCE}"/>
              </a:ext>
            </a:extLst>
          </p:cNvPr>
          <p:cNvPicPr>
            <a:picLocks noChangeAspect="1"/>
          </p:cNvPicPr>
          <p:nvPr/>
        </p:nvPicPr>
        <p:blipFill>
          <a:blip r:embed="rId3"/>
          <a:stretch>
            <a:fillRect/>
          </a:stretch>
        </p:blipFill>
        <p:spPr>
          <a:xfrm>
            <a:off x="5094637" y="1733970"/>
            <a:ext cx="6990815" cy="4057230"/>
          </a:xfrm>
          <a:prstGeom prst="rect">
            <a:avLst/>
          </a:prstGeom>
        </p:spPr>
      </p:pic>
      <p:sp>
        <p:nvSpPr>
          <p:cNvPr id="7" name="TextBox 6">
            <a:extLst>
              <a:ext uri="{FF2B5EF4-FFF2-40B4-BE49-F238E27FC236}">
                <a16:creationId xmlns:a16="http://schemas.microsoft.com/office/drawing/2014/main" id="{4FF97981-6388-9D69-4DDA-447D3BB49C8E}"/>
              </a:ext>
            </a:extLst>
          </p:cNvPr>
          <p:cNvSpPr txBox="1"/>
          <p:nvPr/>
        </p:nvSpPr>
        <p:spPr>
          <a:xfrm>
            <a:off x="893378" y="2133600"/>
            <a:ext cx="3857297" cy="2862322"/>
          </a:xfrm>
          <a:prstGeom prst="rect">
            <a:avLst/>
          </a:prstGeom>
          <a:noFill/>
        </p:spPr>
        <p:txBody>
          <a:bodyPr wrap="square" rtlCol="0">
            <a:spAutoFit/>
          </a:bodyPr>
          <a:lstStyle/>
          <a:p>
            <a:r>
              <a:rPr lang="en-IN" dirty="0"/>
              <a:t>Heavier payload has positive</a:t>
            </a:r>
          </a:p>
          <a:p>
            <a:r>
              <a:rPr lang="en-IN" dirty="0"/>
              <a:t>impact on LEO, ISS and P0 orbit.</a:t>
            </a:r>
          </a:p>
          <a:p>
            <a:r>
              <a:rPr lang="en-IN" dirty="0"/>
              <a:t>However, it has negative impact</a:t>
            </a:r>
          </a:p>
          <a:p>
            <a:r>
              <a:rPr lang="en-IN" dirty="0"/>
              <a:t>on MEO and VLEO orbit. </a:t>
            </a:r>
          </a:p>
          <a:p>
            <a:endParaRPr lang="en-IN" dirty="0"/>
          </a:p>
          <a:p>
            <a:r>
              <a:rPr lang="en-IN" dirty="0"/>
              <a:t>GTO orbit seem to depict no</a:t>
            </a:r>
          </a:p>
          <a:p>
            <a:r>
              <a:rPr lang="en-IN" dirty="0"/>
              <a:t>relation between the attributes.</a:t>
            </a:r>
          </a:p>
          <a:p>
            <a:r>
              <a:rPr lang="en-IN" dirty="0"/>
              <a:t>Meanwhile, again, SO, GEO and</a:t>
            </a:r>
          </a:p>
          <a:p>
            <a:r>
              <a:rPr lang="en-IN" dirty="0"/>
              <a:t>HEO orbit need more dataset to</a:t>
            </a:r>
          </a:p>
          <a:p>
            <a:r>
              <a:rPr lang="en-IN" dirty="0"/>
              <a:t>see any pattern or trend.</a:t>
            </a:r>
          </a:p>
        </p:txBody>
      </p:sp>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58AC99BC-FC06-422D-2AA9-BBC736007062}"/>
              </a:ext>
            </a:extLst>
          </p:cNvPr>
          <p:cNvPicPr>
            <a:picLocks noChangeAspect="1"/>
          </p:cNvPicPr>
          <p:nvPr/>
        </p:nvPicPr>
        <p:blipFill>
          <a:blip r:embed="rId3"/>
          <a:stretch>
            <a:fillRect/>
          </a:stretch>
        </p:blipFill>
        <p:spPr>
          <a:xfrm>
            <a:off x="4383723" y="1481515"/>
            <a:ext cx="7231629" cy="3811588"/>
          </a:xfrm>
          <a:prstGeom prst="rect">
            <a:avLst/>
          </a:prstGeom>
        </p:spPr>
      </p:pic>
      <p:sp>
        <p:nvSpPr>
          <p:cNvPr id="7" name="TextBox 6">
            <a:extLst>
              <a:ext uri="{FF2B5EF4-FFF2-40B4-BE49-F238E27FC236}">
                <a16:creationId xmlns:a16="http://schemas.microsoft.com/office/drawing/2014/main" id="{3D4A3E0F-6230-E1EA-FBE5-B36A051CD584}"/>
              </a:ext>
            </a:extLst>
          </p:cNvPr>
          <p:cNvSpPr txBox="1"/>
          <p:nvPr/>
        </p:nvSpPr>
        <p:spPr>
          <a:xfrm>
            <a:off x="576647" y="1763227"/>
            <a:ext cx="3354221" cy="2308324"/>
          </a:xfrm>
          <a:prstGeom prst="rect">
            <a:avLst/>
          </a:prstGeom>
          <a:noFill/>
        </p:spPr>
        <p:txBody>
          <a:bodyPr wrap="square" rtlCol="0">
            <a:spAutoFit/>
          </a:bodyPr>
          <a:lstStyle/>
          <a:p>
            <a:r>
              <a:rPr lang="en-IN" dirty="0"/>
              <a:t>This figures clearly depicted</a:t>
            </a:r>
          </a:p>
          <a:p>
            <a:r>
              <a:rPr lang="en-IN" dirty="0"/>
              <a:t>and increasing trend from the year 2013 until 2020.</a:t>
            </a:r>
          </a:p>
          <a:p>
            <a:endParaRPr lang="en-IN" dirty="0"/>
          </a:p>
          <a:p>
            <a:r>
              <a:rPr lang="en-IN" dirty="0"/>
              <a:t>If this trend continue for the next year onward. The success rate will steadily increase until reaching</a:t>
            </a:r>
          </a:p>
          <a:p>
            <a:r>
              <a:rPr lang="en-IN" dirty="0"/>
              <a:t>1/100% success rate.</a:t>
            </a:r>
          </a:p>
        </p:txBody>
      </p:sp>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800581"/>
          </a:xfrm>
          <a:prstGeom prst="rect">
            <a:avLst/>
          </a:prstGeom>
        </p:spPr>
        <p:txBody>
          <a:bodyPr>
            <a:normAutofit/>
          </a:bodyPr>
          <a:lstStyle/>
          <a:p>
            <a:pPr>
              <a:lnSpc>
                <a:spcPct val="100000"/>
              </a:lnSpc>
              <a:spcBef>
                <a:spcPts val="1400"/>
              </a:spcBef>
            </a:pPr>
            <a:r>
              <a:rPr lang="en-IN" sz="2200" dirty="0">
                <a:solidFill>
                  <a:schemeClr val="accent3">
                    <a:lumMod val="25000"/>
                  </a:schemeClr>
                </a:solidFill>
                <a:latin typeface="Abadi" panose="020B0604020104020204" pitchFamily="34" charset="0"/>
              </a:rPr>
              <a:t>We used the key word DISTINCT to show only unique launch sites from the SpaceX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BF0DEB09-8BBB-B053-89A1-A841192EBE2E}"/>
              </a:ext>
            </a:extLst>
          </p:cNvPr>
          <p:cNvPicPr>
            <a:picLocks noChangeAspect="1"/>
          </p:cNvPicPr>
          <p:nvPr/>
        </p:nvPicPr>
        <p:blipFill>
          <a:blip r:embed="rId3"/>
          <a:stretch>
            <a:fillRect/>
          </a:stretch>
        </p:blipFill>
        <p:spPr>
          <a:xfrm>
            <a:off x="734028" y="2783726"/>
            <a:ext cx="9774014" cy="380100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14400" y="1825625"/>
            <a:ext cx="9601199" cy="886044"/>
          </a:xfrm>
          <a:prstGeom prst="rect">
            <a:avLst/>
          </a:prstGeom>
        </p:spPr>
        <p:txBody>
          <a:bodyPr>
            <a:normAutofit/>
          </a:bodyPr>
          <a:lstStyle/>
          <a:p>
            <a:pPr>
              <a:lnSpc>
                <a:spcPct val="100000"/>
              </a:lnSpc>
              <a:spcBef>
                <a:spcPts val="1400"/>
              </a:spcBef>
            </a:pPr>
            <a:r>
              <a:rPr lang="en-IN" sz="2200" dirty="0">
                <a:solidFill>
                  <a:schemeClr val="accent3">
                    <a:lumMod val="25000"/>
                  </a:schemeClr>
                </a:solidFill>
                <a:latin typeface="Abadi" panose="020B0604020104020204" pitchFamily="34" charset="0"/>
              </a:rPr>
              <a:t>We used the query above to display 5 records where launch sites begin with `CCA`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BDB8AC70-1188-FD0F-1EFE-8849D8FC7EA6}"/>
              </a:ext>
            </a:extLst>
          </p:cNvPr>
          <p:cNvPicPr>
            <a:picLocks noChangeAspect="1"/>
          </p:cNvPicPr>
          <p:nvPr/>
        </p:nvPicPr>
        <p:blipFill>
          <a:blip r:embed="rId3"/>
          <a:stretch>
            <a:fillRect/>
          </a:stretch>
        </p:blipFill>
        <p:spPr>
          <a:xfrm>
            <a:off x="770011" y="3026311"/>
            <a:ext cx="10031225" cy="340090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08993" y="1825625"/>
            <a:ext cx="9506606" cy="917575"/>
          </a:xfrm>
          <a:prstGeom prst="rect">
            <a:avLst/>
          </a:prstGeom>
        </p:spPr>
        <p:txBody>
          <a:bodyPr>
            <a:normAutofit/>
          </a:bodyPr>
          <a:lstStyle/>
          <a:p>
            <a:pPr>
              <a:lnSpc>
                <a:spcPct val="100000"/>
              </a:lnSpc>
              <a:spcBef>
                <a:spcPts val="1400"/>
              </a:spcBef>
            </a:pPr>
            <a:r>
              <a:rPr lang="en-IN" sz="2200" dirty="0">
                <a:solidFill>
                  <a:schemeClr val="accent3">
                    <a:lumMod val="25000"/>
                  </a:schemeClr>
                </a:solidFill>
                <a:latin typeface="Abadi" panose="020B0604020104020204" pitchFamily="34" charset="0"/>
              </a:rPr>
              <a:t>We calculated the total payload carried by boosters from NASA as 45596 using the query below</a:t>
            </a:r>
          </a:p>
          <a:p>
            <a:pPr>
              <a:lnSpc>
                <a:spcPct val="100000"/>
              </a:lnSpc>
              <a:spcBef>
                <a:spcPts val="1400"/>
              </a:spcBef>
            </a:pPr>
            <a:endParaRPr lang="en-IN"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9A645477-D4D8-F108-7BAD-63CFD44FC75B}"/>
              </a:ext>
            </a:extLst>
          </p:cNvPr>
          <p:cNvPicPr>
            <a:picLocks noChangeAspect="1"/>
          </p:cNvPicPr>
          <p:nvPr/>
        </p:nvPicPr>
        <p:blipFill>
          <a:blip r:embed="rId3"/>
          <a:stretch>
            <a:fillRect/>
          </a:stretch>
        </p:blipFill>
        <p:spPr>
          <a:xfrm>
            <a:off x="932772" y="3111153"/>
            <a:ext cx="9716856" cy="341042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41638" y="1825625"/>
            <a:ext cx="9573961" cy="1219165"/>
          </a:xfrm>
          <a:prstGeom prst="rect">
            <a:avLst/>
          </a:prstGeom>
        </p:spPr>
        <p:txBody>
          <a:bodyPr>
            <a:normAutofit/>
          </a:bodyPr>
          <a:lstStyle/>
          <a:p>
            <a:pPr>
              <a:lnSpc>
                <a:spcPct val="100000"/>
              </a:lnSpc>
              <a:spcBef>
                <a:spcPts val="1400"/>
              </a:spcBef>
            </a:pPr>
            <a:r>
              <a:rPr lang="en-IN" sz="2200" dirty="0">
                <a:solidFill>
                  <a:schemeClr val="accent3">
                    <a:lumMod val="25000"/>
                  </a:schemeClr>
                </a:solidFill>
                <a:latin typeface="Abadi" panose="020B0604020104020204" pitchFamily="34" charset="0"/>
              </a:rPr>
              <a:t>We calculated the average payload mass carried by booster version F9 v1.1 as 2928.4</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2688EFD4-C405-C605-B883-09A21F01EE2A}"/>
              </a:ext>
            </a:extLst>
          </p:cNvPr>
          <p:cNvPicPr>
            <a:picLocks noChangeAspect="1"/>
          </p:cNvPicPr>
          <p:nvPr/>
        </p:nvPicPr>
        <p:blipFill>
          <a:blip r:embed="rId3"/>
          <a:stretch>
            <a:fillRect/>
          </a:stretch>
        </p:blipFill>
        <p:spPr>
          <a:xfrm>
            <a:off x="855823" y="3097472"/>
            <a:ext cx="9573961" cy="327705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372160"/>
          </a:xfrm>
          <a:prstGeom prst="rect">
            <a:avLst/>
          </a:prstGeom>
        </p:spPr>
        <p:txBody>
          <a:bodyPr lIns="91440" tIns="45720" rIns="91440" bIns="45720" anchor="t">
            <a:normAutofit/>
          </a:bodyPr>
          <a:lstStyle/>
          <a:p>
            <a:pPr>
              <a:lnSpc>
                <a:spcPct val="100000"/>
              </a:lnSpc>
              <a:spcBef>
                <a:spcPts val="1400"/>
              </a:spcBef>
            </a:pPr>
            <a:r>
              <a:rPr lang="en-IN" sz="2200" dirty="0">
                <a:solidFill>
                  <a:schemeClr val="accent3">
                    <a:lumMod val="25000"/>
                  </a:schemeClr>
                </a:solidFill>
                <a:latin typeface="Abadi"/>
              </a:rPr>
              <a:t>We use the min() function to find the result</a:t>
            </a:r>
          </a:p>
          <a:p>
            <a:pPr>
              <a:lnSpc>
                <a:spcPct val="100000"/>
              </a:lnSpc>
              <a:spcBef>
                <a:spcPts val="1400"/>
              </a:spcBef>
            </a:pPr>
            <a:r>
              <a:rPr lang="en-IN" sz="2200" dirty="0">
                <a:solidFill>
                  <a:schemeClr val="accent3">
                    <a:lumMod val="25000"/>
                  </a:schemeClr>
                </a:solidFill>
                <a:latin typeface="Abadi"/>
              </a:rPr>
              <a:t>We observed that the dates of the first successful landing outcome on ground pad was 22nd December 2015</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0A0B1801-50D5-54A8-3AC2-FF58DD6D6D49}"/>
              </a:ext>
            </a:extLst>
          </p:cNvPr>
          <p:cNvPicPr>
            <a:picLocks noChangeAspect="1"/>
          </p:cNvPicPr>
          <p:nvPr/>
        </p:nvPicPr>
        <p:blipFill>
          <a:blip r:embed="rId3"/>
          <a:stretch>
            <a:fillRect/>
          </a:stretch>
        </p:blipFill>
        <p:spPr>
          <a:xfrm>
            <a:off x="770011" y="3197785"/>
            <a:ext cx="10250330" cy="322942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546539" y="1345324"/>
            <a:ext cx="11246068" cy="484526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mn-lt"/>
              </a:rPr>
              <a:t>Summary of methodologies</a:t>
            </a:r>
          </a:p>
          <a:p>
            <a:pPr lvl="1">
              <a:lnSpc>
                <a:spcPct val="100000"/>
              </a:lnSpc>
              <a:spcBef>
                <a:spcPts val="1400"/>
              </a:spcBef>
            </a:pPr>
            <a:r>
              <a:rPr lang="en-IN" sz="1600" dirty="0">
                <a:solidFill>
                  <a:schemeClr val="accent3">
                    <a:lumMod val="25000"/>
                  </a:schemeClr>
                </a:solidFill>
                <a:latin typeface="+mn-lt"/>
              </a:rPr>
              <a:t>Data Collection through API</a:t>
            </a:r>
          </a:p>
          <a:p>
            <a:pPr lvl="1">
              <a:lnSpc>
                <a:spcPct val="100000"/>
              </a:lnSpc>
              <a:spcBef>
                <a:spcPts val="1400"/>
              </a:spcBef>
            </a:pPr>
            <a:r>
              <a:rPr lang="en-IN" sz="1600" dirty="0">
                <a:solidFill>
                  <a:schemeClr val="accent3">
                    <a:lumMod val="25000"/>
                  </a:schemeClr>
                </a:solidFill>
                <a:latin typeface="+mn-lt"/>
              </a:rPr>
              <a:t>Data Collection with Web Scraping</a:t>
            </a:r>
          </a:p>
          <a:p>
            <a:pPr lvl="1">
              <a:lnSpc>
                <a:spcPct val="100000"/>
              </a:lnSpc>
              <a:spcBef>
                <a:spcPts val="1400"/>
              </a:spcBef>
            </a:pPr>
            <a:r>
              <a:rPr lang="en-IN" sz="1600" dirty="0">
                <a:solidFill>
                  <a:schemeClr val="accent3">
                    <a:lumMod val="25000"/>
                  </a:schemeClr>
                </a:solidFill>
                <a:latin typeface="+mn-lt"/>
              </a:rPr>
              <a:t>Data Wrangling</a:t>
            </a:r>
          </a:p>
          <a:p>
            <a:pPr lvl="1">
              <a:lnSpc>
                <a:spcPct val="100000"/>
              </a:lnSpc>
              <a:spcBef>
                <a:spcPts val="1400"/>
              </a:spcBef>
            </a:pPr>
            <a:r>
              <a:rPr lang="en-IN" sz="1600" dirty="0">
                <a:solidFill>
                  <a:schemeClr val="accent3">
                    <a:lumMod val="25000"/>
                  </a:schemeClr>
                </a:solidFill>
                <a:latin typeface="+mn-lt"/>
              </a:rPr>
              <a:t>Exploratory Data Analysis with SQL</a:t>
            </a:r>
          </a:p>
          <a:p>
            <a:pPr lvl="1">
              <a:lnSpc>
                <a:spcPct val="100000"/>
              </a:lnSpc>
              <a:spcBef>
                <a:spcPts val="1400"/>
              </a:spcBef>
            </a:pPr>
            <a:r>
              <a:rPr lang="en-IN" sz="1600" dirty="0">
                <a:solidFill>
                  <a:schemeClr val="accent3">
                    <a:lumMod val="25000"/>
                  </a:schemeClr>
                </a:solidFill>
                <a:latin typeface="+mn-lt"/>
              </a:rPr>
              <a:t>Exploratory Data Analysis with Data Visualization</a:t>
            </a:r>
          </a:p>
          <a:p>
            <a:pPr lvl="1">
              <a:lnSpc>
                <a:spcPct val="100000"/>
              </a:lnSpc>
              <a:spcBef>
                <a:spcPts val="1400"/>
              </a:spcBef>
            </a:pPr>
            <a:r>
              <a:rPr lang="en-IN" sz="1600" dirty="0">
                <a:solidFill>
                  <a:schemeClr val="accent3">
                    <a:lumMod val="25000"/>
                  </a:schemeClr>
                </a:solidFill>
                <a:latin typeface="+mn-lt"/>
              </a:rPr>
              <a:t>Interactive Visual Analytics with Folium</a:t>
            </a:r>
          </a:p>
          <a:p>
            <a:pPr lvl="1">
              <a:lnSpc>
                <a:spcPct val="100000"/>
              </a:lnSpc>
              <a:spcBef>
                <a:spcPts val="1400"/>
              </a:spcBef>
            </a:pPr>
            <a:r>
              <a:rPr lang="en-IN" sz="1600" dirty="0">
                <a:solidFill>
                  <a:schemeClr val="accent3">
                    <a:lumMod val="25000"/>
                  </a:schemeClr>
                </a:solidFill>
                <a:latin typeface="+mn-lt"/>
              </a:rPr>
              <a:t>Machine Learning Prediction</a:t>
            </a:r>
            <a:endParaRPr lang="en-US" sz="1600" dirty="0">
              <a:solidFill>
                <a:schemeClr val="accent3">
                  <a:lumMod val="25000"/>
                </a:schemeClr>
              </a:solidFill>
              <a:latin typeface="+mn-lt"/>
            </a:endParaRPr>
          </a:p>
          <a:p>
            <a:pPr>
              <a:lnSpc>
                <a:spcPct val="100000"/>
              </a:lnSpc>
              <a:spcBef>
                <a:spcPts val="1400"/>
              </a:spcBef>
            </a:pPr>
            <a:r>
              <a:rPr lang="en-US" sz="1600" dirty="0">
                <a:solidFill>
                  <a:schemeClr val="accent3">
                    <a:lumMod val="25000"/>
                  </a:schemeClr>
                </a:solidFill>
                <a:latin typeface="+mn-lt"/>
              </a:rPr>
              <a:t>Summary of all results</a:t>
            </a:r>
          </a:p>
          <a:p>
            <a:pPr lvl="1">
              <a:lnSpc>
                <a:spcPct val="100000"/>
              </a:lnSpc>
              <a:spcBef>
                <a:spcPts val="1400"/>
              </a:spcBef>
            </a:pPr>
            <a:r>
              <a:rPr lang="en-IN" sz="1600" dirty="0">
                <a:solidFill>
                  <a:schemeClr val="accent3">
                    <a:lumMod val="25000"/>
                  </a:schemeClr>
                </a:solidFill>
                <a:latin typeface="+mn-lt"/>
              </a:rPr>
              <a:t>Exploratory Data Analysis result</a:t>
            </a:r>
          </a:p>
          <a:p>
            <a:pPr lvl="1">
              <a:lnSpc>
                <a:spcPct val="100000"/>
              </a:lnSpc>
              <a:spcBef>
                <a:spcPts val="1400"/>
              </a:spcBef>
            </a:pPr>
            <a:r>
              <a:rPr lang="en-IN" sz="1600" dirty="0">
                <a:solidFill>
                  <a:schemeClr val="accent3">
                    <a:lumMod val="25000"/>
                  </a:schemeClr>
                </a:solidFill>
                <a:latin typeface="+mn-lt"/>
              </a:rPr>
              <a:t>Interactive analytics in screenshots</a:t>
            </a:r>
          </a:p>
          <a:p>
            <a:pPr lvl="1">
              <a:lnSpc>
                <a:spcPct val="100000"/>
              </a:lnSpc>
              <a:spcBef>
                <a:spcPts val="1400"/>
              </a:spcBef>
            </a:pPr>
            <a:r>
              <a:rPr lang="en-IN" sz="1600" dirty="0">
                <a:solidFill>
                  <a:schemeClr val="accent3">
                    <a:lumMod val="25000"/>
                  </a:schemeClr>
                </a:solidFill>
                <a:latin typeface="+mn-lt"/>
              </a:rPr>
              <a:t>Predictive Analytics result from Machine Learning Lab</a:t>
            </a:r>
            <a:endParaRPr lang="en-US" sz="1600" dirty="0">
              <a:solidFill>
                <a:schemeClr val="accent3">
                  <a:lumMod val="25000"/>
                </a:schemeClr>
              </a:solidFill>
              <a:latin typeface="+mn-lt"/>
            </a:endParaRPr>
          </a:p>
          <a:p>
            <a:pPr>
              <a:lnSpc>
                <a:spcPct val="100000"/>
              </a:lnSpc>
              <a:spcBef>
                <a:spcPts val="1400"/>
              </a:spcBef>
            </a:pPr>
            <a:endParaRPr lang="en-US" sz="1600" dirty="0">
              <a:solidFill>
                <a:schemeClr val="accent3">
                  <a:lumMod val="25000"/>
                </a:schemeClr>
              </a:solidFill>
              <a:latin typeface="+mn-lt"/>
            </a:endParaRPr>
          </a:p>
          <a:p>
            <a:pPr>
              <a:lnSpc>
                <a:spcPct val="100000"/>
              </a:lnSpc>
              <a:spcBef>
                <a:spcPts val="1400"/>
              </a:spcBef>
            </a:pPr>
            <a:endParaRPr lang="en-US" sz="1600" dirty="0">
              <a:solidFill>
                <a:schemeClr val="accent3">
                  <a:lumMod val="25000"/>
                </a:schemeClr>
              </a:solidFill>
              <a:latin typeface="+mn-lt"/>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24910" y="1825625"/>
            <a:ext cx="10005849" cy="1004332"/>
          </a:xfrm>
          <a:prstGeom prst="rect">
            <a:avLst/>
          </a:prstGeom>
        </p:spPr>
        <p:txBody>
          <a:bodyPr lIns="91440" tIns="45720" rIns="91440" bIns="45720" anchor="t">
            <a:normAutofit fontScale="92500" lnSpcReduction="10000"/>
          </a:bodyPr>
          <a:lstStyle/>
          <a:p>
            <a:pPr>
              <a:lnSpc>
                <a:spcPct val="100000"/>
              </a:lnSpc>
              <a:spcBef>
                <a:spcPts val="1400"/>
              </a:spcBef>
            </a:pPr>
            <a:r>
              <a:rPr lang="en-IN" sz="2200" dirty="0">
                <a:solidFill>
                  <a:schemeClr val="accent3">
                    <a:lumMod val="25000"/>
                  </a:schemeClr>
                </a:solidFill>
                <a:latin typeface="Abadi" panose="020B0604020104020204" pitchFamily="34" charset="0"/>
              </a:rPr>
              <a:t>We used the WHERE clause to filter for boosters which have successfully landed on drone ship and applied the AND condition to determine successful landing with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1E7071FB-9F7C-608F-6DD6-9E5EDFC61C82}"/>
              </a:ext>
            </a:extLst>
          </p:cNvPr>
          <p:cNvPicPr>
            <a:picLocks noChangeAspect="1"/>
          </p:cNvPicPr>
          <p:nvPr/>
        </p:nvPicPr>
        <p:blipFill>
          <a:blip r:embed="rId3"/>
          <a:stretch>
            <a:fillRect/>
          </a:stretch>
        </p:blipFill>
        <p:spPr>
          <a:xfrm>
            <a:off x="550325" y="3018959"/>
            <a:ext cx="9760323" cy="359725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9E3147A7-2DC4-F7A1-0C08-214957A652F3}"/>
              </a:ext>
            </a:extLst>
          </p:cNvPr>
          <p:cNvPicPr>
            <a:picLocks noChangeAspect="1"/>
          </p:cNvPicPr>
          <p:nvPr/>
        </p:nvPicPr>
        <p:blipFill>
          <a:blip r:embed="rId3"/>
          <a:stretch>
            <a:fillRect/>
          </a:stretch>
        </p:blipFill>
        <p:spPr>
          <a:xfrm>
            <a:off x="222971" y="2148074"/>
            <a:ext cx="11414338" cy="2062832"/>
          </a:xfrm>
          <a:prstGeom prst="rect">
            <a:avLst/>
          </a:prstGeom>
        </p:spPr>
      </p:pic>
      <p:pic>
        <p:nvPicPr>
          <p:cNvPr id="8" name="Picture 7">
            <a:extLst>
              <a:ext uri="{FF2B5EF4-FFF2-40B4-BE49-F238E27FC236}">
                <a16:creationId xmlns:a16="http://schemas.microsoft.com/office/drawing/2014/main" id="{18E36814-7CD4-A39B-5449-2CC0B157FEBE}"/>
              </a:ext>
            </a:extLst>
          </p:cNvPr>
          <p:cNvPicPr>
            <a:picLocks noChangeAspect="1"/>
          </p:cNvPicPr>
          <p:nvPr/>
        </p:nvPicPr>
        <p:blipFill>
          <a:blip r:embed="rId4"/>
          <a:stretch>
            <a:fillRect/>
          </a:stretch>
        </p:blipFill>
        <p:spPr>
          <a:xfrm>
            <a:off x="97671" y="4426146"/>
            <a:ext cx="11860280" cy="212437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A5B7CD6F-4840-6B3A-0F91-7C353D937897}"/>
              </a:ext>
            </a:extLst>
          </p:cNvPr>
          <p:cNvPicPr>
            <a:picLocks noChangeAspect="1"/>
          </p:cNvPicPr>
          <p:nvPr/>
        </p:nvPicPr>
        <p:blipFill>
          <a:blip r:embed="rId3"/>
          <a:stretch>
            <a:fillRect/>
          </a:stretch>
        </p:blipFill>
        <p:spPr>
          <a:xfrm>
            <a:off x="347501" y="1422481"/>
            <a:ext cx="8155250" cy="4442291"/>
          </a:xfrm>
          <a:prstGeom prst="rect">
            <a:avLst/>
          </a:prstGeom>
        </p:spPr>
      </p:pic>
      <p:sp>
        <p:nvSpPr>
          <p:cNvPr id="7" name="TextBox 6">
            <a:extLst>
              <a:ext uri="{FF2B5EF4-FFF2-40B4-BE49-F238E27FC236}">
                <a16:creationId xmlns:a16="http://schemas.microsoft.com/office/drawing/2014/main" id="{235BBFB0-7907-D5BD-1F57-847261BEAC9B}"/>
              </a:ext>
            </a:extLst>
          </p:cNvPr>
          <p:cNvSpPr txBox="1"/>
          <p:nvPr/>
        </p:nvSpPr>
        <p:spPr>
          <a:xfrm>
            <a:off x="8714772" y="1422481"/>
            <a:ext cx="2503158" cy="2031325"/>
          </a:xfrm>
          <a:prstGeom prst="rect">
            <a:avLst/>
          </a:prstGeom>
          <a:noFill/>
        </p:spPr>
        <p:txBody>
          <a:bodyPr wrap="square" rtlCol="0">
            <a:spAutoFit/>
          </a:bodyPr>
          <a:lstStyle/>
          <a:p>
            <a:r>
              <a:rPr lang="en-IN" dirty="0"/>
              <a:t>We determined the</a:t>
            </a:r>
          </a:p>
          <a:p>
            <a:r>
              <a:rPr lang="en-IN" dirty="0"/>
              <a:t>booster that have</a:t>
            </a:r>
          </a:p>
          <a:p>
            <a:r>
              <a:rPr lang="en-IN" dirty="0"/>
              <a:t>carried the maximum</a:t>
            </a:r>
          </a:p>
          <a:p>
            <a:r>
              <a:rPr lang="en-IN" dirty="0"/>
              <a:t>payload using a</a:t>
            </a:r>
          </a:p>
          <a:p>
            <a:r>
              <a:rPr lang="en-IN" dirty="0"/>
              <a:t>subquery in the</a:t>
            </a:r>
          </a:p>
          <a:p>
            <a:r>
              <a:rPr lang="en-IN" dirty="0"/>
              <a:t>WHERE clause and</a:t>
            </a:r>
          </a:p>
          <a:p>
            <a:r>
              <a:rPr lang="en-IN" dirty="0"/>
              <a:t>the MAX() function.</a:t>
            </a:r>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B63ED9A0-044F-DCE1-7DAD-2FFA0C85AB25}"/>
              </a:ext>
            </a:extLst>
          </p:cNvPr>
          <p:cNvPicPr>
            <a:picLocks noChangeAspect="1"/>
          </p:cNvPicPr>
          <p:nvPr/>
        </p:nvPicPr>
        <p:blipFill>
          <a:blip r:embed="rId3"/>
          <a:stretch>
            <a:fillRect/>
          </a:stretch>
        </p:blipFill>
        <p:spPr>
          <a:xfrm>
            <a:off x="930491" y="2955979"/>
            <a:ext cx="10355120" cy="3153215"/>
          </a:xfrm>
          <a:prstGeom prst="rect">
            <a:avLst/>
          </a:prstGeom>
        </p:spPr>
      </p:pic>
      <p:sp>
        <p:nvSpPr>
          <p:cNvPr id="7" name="TextBox 6">
            <a:extLst>
              <a:ext uri="{FF2B5EF4-FFF2-40B4-BE49-F238E27FC236}">
                <a16:creationId xmlns:a16="http://schemas.microsoft.com/office/drawing/2014/main" id="{F77EB5A7-D603-1BE8-5521-45AAFDA3A7C8}"/>
              </a:ext>
            </a:extLst>
          </p:cNvPr>
          <p:cNvSpPr txBox="1"/>
          <p:nvPr/>
        </p:nvSpPr>
        <p:spPr>
          <a:xfrm>
            <a:off x="930491" y="1608082"/>
            <a:ext cx="9895164" cy="646331"/>
          </a:xfrm>
          <a:prstGeom prst="rect">
            <a:avLst/>
          </a:prstGeom>
          <a:noFill/>
        </p:spPr>
        <p:txBody>
          <a:bodyPr wrap="square" rtlCol="0">
            <a:spAutoFit/>
          </a:bodyPr>
          <a:lstStyle/>
          <a:p>
            <a:r>
              <a:rPr lang="en-IN" dirty="0"/>
              <a:t>We used a combinations of the WHERE clause, LIKE, AND, and BETWEEN conditions to filter for failed landing outcomes in drone ship, their booster versions, and launch site names for year 2015</a:t>
            </a:r>
          </a:p>
        </p:txBody>
      </p:sp>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CE90E1DB-95E1-013A-B5C2-28428A8682C8}"/>
              </a:ext>
            </a:extLst>
          </p:cNvPr>
          <p:cNvPicPr>
            <a:picLocks noChangeAspect="1"/>
          </p:cNvPicPr>
          <p:nvPr/>
        </p:nvPicPr>
        <p:blipFill>
          <a:blip r:embed="rId3"/>
          <a:stretch>
            <a:fillRect/>
          </a:stretch>
        </p:blipFill>
        <p:spPr>
          <a:xfrm>
            <a:off x="770011" y="1541817"/>
            <a:ext cx="7398257" cy="3524169"/>
          </a:xfrm>
          <a:prstGeom prst="rect">
            <a:avLst/>
          </a:prstGeom>
        </p:spPr>
      </p:pic>
      <p:sp>
        <p:nvSpPr>
          <p:cNvPr id="7" name="TextBox 6">
            <a:extLst>
              <a:ext uri="{FF2B5EF4-FFF2-40B4-BE49-F238E27FC236}">
                <a16:creationId xmlns:a16="http://schemas.microsoft.com/office/drawing/2014/main" id="{934ADA5E-CF90-6D72-C55F-3601C16A196D}"/>
              </a:ext>
            </a:extLst>
          </p:cNvPr>
          <p:cNvSpPr txBox="1"/>
          <p:nvPr/>
        </p:nvSpPr>
        <p:spPr>
          <a:xfrm>
            <a:off x="8523889" y="1531306"/>
            <a:ext cx="3099246" cy="3693319"/>
          </a:xfrm>
          <a:prstGeom prst="rect">
            <a:avLst/>
          </a:prstGeom>
          <a:noFill/>
        </p:spPr>
        <p:txBody>
          <a:bodyPr wrap="none" rtlCol="0">
            <a:spAutoFit/>
          </a:bodyPr>
          <a:lstStyle/>
          <a:p>
            <a:r>
              <a:rPr lang="en-IN" dirty="0"/>
              <a:t>We selected Landing outcomes</a:t>
            </a:r>
          </a:p>
          <a:p>
            <a:r>
              <a:rPr lang="en-IN" dirty="0"/>
              <a:t>and the COUNT of landing</a:t>
            </a:r>
          </a:p>
          <a:p>
            <a:r>
              <a:rPr lang="en-IN" dirty="0"/>
              <a:t>outcomes from the data and</a:t>
            </a:r>
          </a:p>
          <a:p>
            <a:r>
              <a:rPr lang="en-IN" dirty="0"/>
              <a:t>used the WHERE clause to</a:t>
            </a:r>
          </a:p>
          <a:p>
            <a:r>
              <a:rPr lang="en-IN" dirty="0"/>
              <a:t>filter for landing outcomes</a:t>
            </a:r>
          </a:p>
          <a:p>
            <a:r>
              <a:rPr lang="en-IN" dirty="0"/>
              <a:t>BETWEEN 2010-06-04 to</a:t>
            </a:r>
          </a:p>
          <a:p>
            <a:r>
              <a:rPr lang="en-IN" dirty="0"/>
              <a:t>2010-03-20.</a:t>
            </a:r>
          </a:p>
          <a:p>
            <a:r>
              <a:rPr lang="en-IN" dirty="0"/>
              <a:t>We applied the GROUP BY</a:t>
            </a:r>
          </a:p>
          <a:p>
            <a:r>
              <a:rPr lang="en-IN" dirty="0"/>
              <a:t>clause to group the landing</a:t>
            </a:r>
          </a:p>
          <a:p>
            <a:r>
              <a:rPr lang="en-IN" dirty="0"/>
              <a:t>outcomes and the ORDER BY</a:t>
            </a:r>
          </a:p>
          <a:p>
            <a:r>
              <a:rPr lang="en-IN" dirty="0"/>
              <a:t>clause to order the grouped</a:t>
            </a:r>
          </a:p>
          <a:p>
            <a:r>
              <a:rPr lang="en-IN" dirty="0"/>
              <a:t>landing outcome in</a:t>
            </a:r>
          </a:p>
          <a:p>
            <a:r>
              <a:rPr lang="en-IN" dirty="0"/>
              <a:t>descending order.</a:t>
            </a:r>
          </a:p>
        </p:txBody>
      </p:sp>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813174"/>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dirty="0">
                <a:solidFill>
                  <a:srgbClr val="0B49CB"/>
                </a:solidFill>
                <a:latin typeface="Abadi"/>
              </a:rPr>
              <a:t>Location of all the Launch Sites</a:t>
            </a:r>
          </a:p>
          <a:p>
            <a:endParaRPr lang="en-US" dirty="0">
              <a:solidFill>
                <a:srgbClr val="0B49CB"/>
              </a:solidFill>
              <a:latin typeface="Abadi"/>
            </a:endParaRPr>
          </a:p>
        </p:txBody>
      </p:sp>
      <p:pic>
        <p:nvPicPr>
          <p:cNvPr id="6" name="Picture 5">
            <a:extLst>
              <a:ext uri="{FF2B5EF4-FFF2-40B4-BE49-F238E27FC236}">
                <a16:creationId xmlns:a16="http://schemas.microsoft.com/office/drawing/2014/main" id="{E387C1E2-5216-5548-B9E7-FCD64090B007}"/>
              </a:ext>
            </a:extLst>
          </p:cNvPr>
          <p:cNvPicPr>
            <a:picLocks noChangeAspect="1"/>
          </p:cNvPicPr>
          <p:nvPr/>
        </p:nvPicPr>
        <p:blipFill>
          <a:blip r:embed="rId3"/>
          <a:stretch>
            <a:fillRect/>
          </a:stretch>
        </p:blipFill>
        <p:spPr>
          <a:xfrm>
            <a:off x="254039" y="1418897"/>
            <a:ext cx="10436947" cy="528144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dirty="0">
                <a:solidFill>
                  <a:srgbClr val="0B49CB"/>
                </a:solidFill>
                <a:latin typeface="Abadi"/>
              </a:rPr>
              <a:t>Markers showing launch sites with </a:t>
            </a:r>
            <a:r>
              <a:rPr lang="en-IN" dirty="0" err="1">
                <a:solidFill>
                  <a:srgbClr val="0B49CB"/>
                </a:solidFill>
                <a:latin typeface="Abadi"/>
              </a:rPr>
              <a:t>color</a:t>
            </a:r>
            <a:r>
              <a:rPr lang="en-IN" dirty="0">
                <a:solidFill>
                  <a:srgbClr val="0B49CB"/>
                </a:solidFill>
                <a:latin typeface="Abadi"/>
              </a:rPr>
              <a:t> labels</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D2B55FC3-985B-03D2-89C8-0E6A485DDF06}"/>
              </a:ext>
            </a:extLst>
          </p:cNvPr>
          <p:cNvPicPr>
            <a:picLocks noChangeAspect="1"/>
          </p:cNvPicPr>
          <p:nvPr/>
        </p:nvPicPr>
        <p:blipFill>
          <a:blip r:embed="rId4"/>
          <a:stretch>
            <a:fillRect/>
          </a:stretch>
        </p:blipFill>
        <p:spPr>
          <a:xfrm>
            <a:off x="861849" y="1384816"/>
            <a:ext cx="8019392" cy="441034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pic>
        <p:nvPicPr>
          <p:cNvPr id="4" name="Content Placeholder 3">
            <a:extLst>
              <a:ext uri="{FF2B5EF4-FFF2-40B4-BE49-F238E27FC236}">
                <a16:creationId xmlns:a16="http://schemas.microsoft.com/office/drawing/2014/main" id="{70EE8A8D-CCDE-E940-BB64-E521220C70DF}"/>
              </a:ext>
            </a:extLst>
          </p:cNvPr>
          <p:cNvPicPr>
            <a:picLocks noGrp="1" noChangeAspect="1"/>
          </p:cNvPicPr>
          <p:nvPr>
            <p:ph idx="4294967295"/>
          </p:nvPr>
        </p:nvPicPr>
        <p:blipFill>
          <a:blip r:embed="rId3"/>
          <a:stretch>
            <a:fillRect/>
          </a:stretch>
        </p:blipFill>
        <p:spPr>
          <a:xfrm>
            <a:off x="770010" y="1690688"/>
            <a:ext cx="8597827" cy="4314825"/>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dirty="0">
                <a:solidFill>
                  <a:srgbClr val="0B49CB"/>
                </a:solidFill>
                <a:latin typeface="Abadi"/>
              </a:rPr>
              <a:t>Launch Sites Distance to Landmarks</a:t>
            </a:r>
            <a:endParaRPr lang="en-US" dirty="0">
              <a:solidFill>
                <a:srgbClr val="0B49CB"/>
              </a:solidFill>
              <a:latin typeface="Abadi"/>
            </a:endParaRP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34028" y="1546142"/>
            <a:ext cx="10801134" cy="46697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IN" sz="2000" b="0" i="0" dirty="0">
                <a:solidFill>
                  <a:srgbClr val="242424"/>
                </a:solidFill>
                <a:effectLst/>
                <a:latin typeface="+mn-lt"/>
              </a:rPr>
              <a:t>SpaceX has revolutionized the space industry by offering rocket launches, specifically with the Falcon 9, at prices as low as $62 million. In contrast, other providers charge upwards of $165 million per launch. This significant cost reduction is largely due to SpaceX's innovative approach of reusing the first stage of their rockets by landing them back on Earth for future missions. This reuse strategy not only lowers costs but also has the potential to reduce prices even further with repeated use.</a:t>
            </a:r>
          </a:p>
          <a:p>
            <a:pPr marL="0" indent="0" algn="l">
              <a:buNone/>
            </a:pPr>
            <a:r>
              <a:rPr lang="en-IN" sz="2000" dirty="0">
                <a:solidFill>
                  <a:srgbClr val="242424"/>
                </a:solidFill>
                <a:latin typeface="+mn-lt"/>
              </a:rPr>
              <a:t>T</a:t>
            </a:r>
            <a:r>
              <a:rPr lang="en-IN" sz="2000" b="0" i="0" dirty="0">
                <a:solidFill>
                  <a:srgbClr val="242424"/>
                </a:solidFill>
                <a:effectLst/>
                <a:latin typeface="+mn-lt"/>
              </a:rPr>
              <a:t>he goal of this project is to develop a machine learning pipeline to predict the landing outcomes of the first stage in future missions. This project is essential for determining the optimal price to bid against SpaceX for rocket launches.</a:t>
            </a:r>
          </a:p>
          <a:p>
            <a:pPr marL="0" indent="0" algn="l">
              <a:buNone/>
            </a:pPr>
            <a:r>
              <a:rPr lang="en-IN" sz="2000" b="0" i="0" dirty="0">
                <a:solidFill>
                  <a:srgbClr val="242424"/>
                </a:solidFill>
                <a:effectLst/>
                <a:latin typeface="+mn-lt"/>
              </a:rPr>
              <a:t>The key challenges include:</a:t>
            </a:r>
          </a:p>
          <a:p>
            <a:pPr algn="l">
              <a:buFont typeface="Arial" panose="020B0604020202020204" pitchFamily="34" charset="0"/>
              <a:buChar char="•"/>
            </a:pPr>
            <a:r>
              <a:rPr lang="en-IN" sz="2000" b="0" i="0" dirty="0">
                <a:solidFill>
                  <a:srgbClr val="242424"/>
                </a:solidFill>
                <a:effectLst/>
                <a:latin typeface="+mn-lt"/>
              </a:rPr>
              <a:t>Identifying all factors that influence the landing outcome.</a:t>
            </a:r>
          </a:p>
          <a:p>
            <a:pPr algn="l">
              <a:buFont typeface="Arial" panose="020B0604020202020204" pitchFamily="34" charset="0"/>
              <a:buChar char="•"/>
            </a:pPr>
            <a:r>
              <a:rPr lang="en-IN" sz="2000" b="0" i="0" dirty="0">
                <a:solidFill>
                  <a:srgbClr val="242424"/>
                </a:solidFill>
                <a:effectLst/>
                <a:latin typeface="+mn-lt"/>
              </a:rPr>
              <a:t>Understanding the relationships between these variables and their impact on the outcome.</a:t>
            </a:r>
          </a:p>
          <a:p>
            <a:pPr algn="l">
              <a:buFont typeface="Arial" panose="020B0604020202020204" pitchFamily="34" charset="0"/>
              <a:buChar char="•"/>
            </a:pPr>
            <a:r>
              <a:rPr lang="en-IN" sz="2000" b="0" i="0" dirty="0">
                <a:solidFill>
                  <a:srgbClr val="242424"/>
                </a:solidFill>
                <a:effectLst/>
                <a:latin typeface="+mn-lt"/>
              </a:rPr>
              <a:t>Determining the best conditions to increase the probability of a successful landing.</a:t>
            </a:r>
          </a:p>
          <a:p>
            <a:pPr marL="0" indent="0">
              <a:spcBef>
                <a:spcPts val="1400"/>
              </a:spcBef>
              <a:buNone/>
            </a:pPr>
            <a:endParaRPr lang="en-US" sz="2000" dirty="0">
              <a:solidFill>
                <a:schemeClr val="accent3">
                  <a:lumMod val="25000"/>
                </a:schemeClr>
              </a:solidFill>
              <a:latin typeface="+mn-lt"/>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dirty="0">
                <a:solidFill>
                  <a:srgbClr val="0B49CB"/>
                </a:solidFill>
                <a:latin typeface="Abadi"/>
              </a:rPr>
              <a:t>The success percentage by each sites</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DAC43C50-A795-E6D5-A703-832F83F7BC7C}"/>
              </a:ext>
            </a:extLst>
          </p:cNvPr>
          <p:cNvPicPr>
            <a:picLocks noChangeAspect="1"/>
          </p:cNvPicPr>
          <p:nvPr/>
        </p:nvPicPr>
        <p:blipFill>
          <a:blip r:embed="rId3"/>
          <a:stretch>
            <a:fillRect/>
          </a:stretch>
        </p:blipFill>
        <p:spPr>
          <a:xfrm>
            <a:off x="880334" y="1271286"/>
            <a:ext cx="10431331" cy="431542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dirty="0">
                <a:solidFill>
                  <a:srgbClr val="0B49CB"/>
                </a:solidFill>
                <a:latin typeface="Abadi"/>
              </a:rPr>
              <a:t>The highest launch-success ratio: KSC LC-39A</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F7828000-5EAB-6AD0-F2AB-E154DDEFA8ED}"/>
              </a:ext>
            </a:extLst>
          </p:cNvPr>
          <p:cNvPicPr>
            <a:picLocks noChangeAspect="1"/>
          </p:cNvPicPr>
          <p:nvPr/>
        </p:nvPicPr>
        <p:blipFill>
          <a:blip r:embed="rId3"/>
          <a:stretch>
            <a:fillRect/>
          </a:stretch>
        </p:blipFill>
        <p:spPr>
          <a:xfrm>
            <a:off x="721799" y="1320332"/>
            <a:ext cx="10736173" cy="490606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dirty="0">
                <a:solidFill>
                  <a:srgbClr val="0B49CB"/>
                </a:solidFill>
                <a:latin typeface="Abadi"/>
              </a:rPr>
              <a:t>Payload vs Launch Outcome Scatter Plot</a:t>
            </a:r>
          </a:p>
        </p:txBody>
      </p:sp>
      <p:pic>
        <p:nvPicPr>
          <p:cNvPr id="7" name="Picture 6">
            <a:extLst>
              <a:ext uri="{FF2B5EF4-FFF2-40B4-BE49-F238E27FC236}">
                <a16:creationId xmlns:a16="http://schemas.microsoft.com/office/drawing/2014/main" id="{1D776217-92F8-AB21-78E1-B2C8850800EB}"/>
              </a:ext>
            </a:extLst>
          </p:cNvPr>
          <p:cNvPicPr>
            <a:picLocks noChangeAspect="1"/>
          </p:cNvPicPr>
          <p:nvPr/>
        </p:nvPicPr>
        <p:blipFill>
          <a:blip r:embed="rId3"/>
          <a:stretch>
            <a:fillRect/>
          </a:stretch>
        </p:blipFill>
        <p:spPr>
          <a:xfrm>
            <a:off x="6096000" y="1435087"/>
            <a:ext cx="5858693" cy="3315163"/>
          </a:xfrm>
          <a:prstGeom prst="rect">
            <a:avLst/>
          </a:prstGeom>
        </p:spPr>
      </p:pic>
      <p:pic>
        <p:nvPicPr>
          <p:cNvPr id="9" name="Picture 8">
            <a:extLst>
              <a:ext uri="{FF2B5EF4-FFF2-40B4-BE49-F238E27FC236}">
                <a16:creationId xmlns:a16="http://schemas.microsoft.com/office/drawing/2014/main" id="{DF4595ED-4A0C-32A4-7ADA-98A83CB2B7D1}"/>
              </a:ext>
            </a:extLst>
          </p:cNvPr>
          <p:cNvPicPr>
            <a:picLocks noChangeAspect="1"/>
          </p:cNvPicPr>
          <p:nvPr/>
        </p:nvPicPr>
        <p:blipFill>
          <a:blip r:embed="rId4"/>
          <a:stretch>
            <a:fillRect/>
          </a:stretch>
        </p:blipFill>
        <p:spPr>
          <a:xfrm>
            <a:off x="365155" y="1385163"/>
            <a:ext cx="5606641" cy="3365087"/>
          </a:xfrm>
          <a:prstGeom prst="rect">
            <a:avLst/>
          </a:prstGeom>
        </p:spPr>
      </p:pic>
      <p:sp>
        <p:nvSpPr>
          <p:cNvPr id="10" name="TextBox 9">
            <a:extLst>
              <a:ext uri="{FF2B5EF4-FFF2-40B4-BE49-F238E27FC236}">
                <a16:creationId xmlns:a16="http://schemas.microsoft.com/office/drawing/2014/main" id="{C36AAC65-E1B9-BB9E-435D-43C9720E1E95}"/>
              </a:ext>
            </a:extLst>
          </p:cNvPr>
          <p:cNvSpPr txBox="1"/>
          <p:nvPr/>
        </p:nvSpPr>
        <p:spPr>
          <a:xfrm>
            <a:off x="462456" y="5034151"/>
            <a:ext cx="10515600" cy="369332"/>
          </a:xfrm>
          <a:prstGeom prst="rect">
            <a:avLst/>
          </a:prstGeom>
          <a:noFill/>
        </p:spPr>
        <p:txBody>
          <a:bodyPr wrap="square" rtlCol="0">
            <a:spAutoFit/>
          </a:bodyPr>
          <a:lstStyle/>
          <a:p>
            <a:r>
              <a:rPr lang="en-IN" dirty="0"/>
              <a:t>We can see that all the success rate for low weighted payload is higher than heavy weighted payload</a:t>
            </a: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04345" y="1787825"/>
            <a:ext cx="10349935" cy="976396"/>
          </a:xfrm>
          <a:prstGeom prst="rect">
            <a:avLst/>
          </a:prstGeom>
        </p:spPr>
        <p:txBody>
          <a:bodyPr vert="horz" lIns="91440" tIns="45720" rIns="91440" bIns="45720" rtlCol="0" anchor="t">
            <a:normAutofit/>
          </a:bodyPr>
          <a:lstStyle/>
          <a:p>
            <a:pPr>
              <a:lnSpc>
                <a:spcPct val="100000"/>
              </a:lnSpc>
              <a:spcBef>
                <a:spcPts val="1400"/>
              </a:spcBef>
            </a:pPr>
            <a:r>
              <a:rPr lang="en-IN" sz="2200" dirty="0">
                <a:solidFill>
                  <a:schemeClr val="accent3">
                    <a:lumMod val="25000"/>
                  </a:schemeClr>
                </a:solidFill>
                <a:latin typeface="Abadi" panose="020B0604020104020204" pitchFamily="34" charset="0"/>
              </a:rPr>
              <a:t>As we can see, by using the code as below: we could identify that the best algorithm to be the Tree Algorithm which have the highest classification accuracy</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43207D6D-C56B-1713-5FB4-EA6676446DA0}"/>
              </a:ext>
            </a:extLst>
          </p:cNvPr>
          <p:cNvPicPr>
            <a:picLocks noChangeAspect="1"/>
          </p:cNvPicPr>
          <p:nvPr/>
        </p:nvPicPr>
        <p:blipFill>
          <a:blip r:embed="rId3"/>
          <a:stretch>
            <a:fillRect/>
          </a:stretch>
        </p:blipFill>
        <p:spPr>
          <a:xfrm>
            <a:off x="604345" y="3174123"/>
            <a:ext cx="11167420" cy="268817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57400"/>
            <a:ext cx="10687961" cy="1495097"/>
          </a:xfrm>
          <a:prstGeom prst="rect">
            <a:avLst/>
          </a:prstGeom>
        </p:spPr>
        <p:txBody>
          <a:bodyPr>
            <a:normAutofit/>
          </a:bodyPr>
          <a:lstStyle/>
          <a:p>
            <a:pPr>
              <a:lnSpc>
                <a:spcPct val="100000"/>
              </a:lnSpc>
              <a:spcBef>
                <a:spcPts val="1400"/>
              </a:spcBef>
            </a:pPr>
            <a:r>
              <a:rPr lang="en-IN"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7" name="Picture 6">
            <a:extLst>
              <a:ext uri="{FF2B5EF4-FFF2-40B4-BE49-F238E27FC236}">
                <a16:creationId xmlns:a16="http://schemas.microsoft.com/office/drawing/2014/main" id="{48EDEBEA-4BB1-5154-2EE0-4B779883EDB8}"/>
              </a:ext>
            </a:extLst>
          </p:cNvPr>
          <p:cNvPicPr>
            <a:picLocks noChangeAspect="1"/>
          </p:cNvPicPr>
          <p:nvPr/>
        </p:nvPicPr>
        <p:blipFill>
          <a:blip r:embed="rId3"/>
          <a:stretch>
            <a:fillRect/>
          </a:stretch>
        </p:blipFill>
        <p:spPr>
          <a:xfrm>
            <a:off x="6113990" y="3288577"/>
            <a:ext cx="3243964" cy="2771473"/>
          </a:xfrm>
          <a:prstGeom prst="rect">
            <a:avLst/>
          </a:prstGeom>
        </p:spPr>
      </p:pic>
      <p:pic>
        <p:nvPicPr>
          <p:cNvPr id="10" name="Picture 9">
            <a:extLst>
              <a:ext uri="{FF2B5EF4-FFF2-40B4-BE49-F238E27FC236}">
                <a16:creationId xmlns:a16="http://schemas.microsoft.com/office/drawing/2014/main" id="{434AFBAD-7153-5377-6116-7FC3C1CF804C}"/>
              </a:ext>
            </a:extLst>
          </p:cNvPr>
          <p:cNvPicPr>
            <a:picLocks noChangeAspect="1"/>
          </p:cNvPicPr>
          <p:nvPr/>
        </p:nvPicPr>
        <p:blipFill>
          <a:blip r:embed="rId4"/>
          <a:stretch>
            <a:fillRect/>
          </a:stretch>
        </p:blipFill>
        <p:spPr>
          <a:xfrm>
            <a:off x="1106544" y="3199744"/>
            <a:ext cx="3938422" cy="286030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2" name="TextBox 1">
            <a:extLst>
              <a:ext uri="{FF2B5EF4-FFF2-40B4-BE49-F238E27FC236}">
                <a16:creationId xmlns:a16="http://schemas.microsoft.com/office/drawing/2014/main" id="{A6724E49-DA6F-4A64-5348-1498E7400391}"/>
              </a:ext>
            </a:extLst>
          </p:cNvPr>
          <p:cNvSpPr txBox="1"/>
          <p:nvPr/>
        </p:nvSpPr>
        <p:spPr>
          <a:xfrm>
            <a:off x="770011" y="1723697"/>
            <a:ext cx="9816662" cy="2862322"/>
          </a:xfrm>
          <a:prstGeom prst="rect">
            <a:avLst/>
          </a:prstGeom>
          <a:noFill/>
        </p:spPr>
        <p:txBody>
          <a:bodyPr wrap="square" rtlCol="0">
            <a:spAutoFit/>
          </a:bodyPr>
          <a:lstStyle/>
          <a:p>
            <a:r>
              <a:rPr lang="en-IN" sz="2000" dirty="0"/>
              <a:t>We can conclude that:</a:t>
            </a:r>
          </a:p>
          <a:p>
            <a:r>
              <a:rPr lang="en-IN" sz="2000" dirty="0"/>
              <a:t>• The Tree Classifier Algorithm is the best Machine Learning approach for this dataset.</a:t>
            </a:r>
          </a:p>
          <a:p>
            <a:r>
              <a:rPr lang="en-IN" sz="2000" dirty="0"/>
              <a:t>• The low weighted payloads (which define as 4000kg and below) performed better</a:t>
            </a:r>
          </a:p>
          <a:p>
            <a:r>
              <a:rPr lang="en-IN" sz="2000" dirty="0"/>
              <a:t>than the heavy weighted payloads.</a:t>
            </a:r>
          </a:p>
          <a:p>
            <a:r>
              <a:rPr lang="en-IN" sz="2000" dirty="0"/>
              <a:t>• Starting from the year 2013, the success rate for SpaceX launches is increased,</a:t>
            </a:r>
          </a:p>
          <a:p>
            <a:r>
              <a:rPr lang="en-IN" sz="2000" dirty="0"/>
              <a:t>directly proportional time in years to 2020, which it will eventually perfect the</a:t>
            </a:r>
          </a:p>
          <a:p>
            <a:r>
              <a:rPr lang="en-IN" sz="2000" dirty="0"/>
              <a:t>launches in the future.</a:t>
            </a:r>
          </a:p>
          <a:p>
            <a:r>
              <a:rPr lang="en-IN" sz="2000" dirty="0"/>
              <a:t>• KSC LC-39A have the most successful launches of any sites; 76.9%</a:t>
            </a:r>
          </a:p>
          <a:p>
            <a:r>
              <a:rPr lang="en-IN" sz="2000" dirty="0"/>
              <a:t>• SSO orbit have the most success rate; 100% and more than 1 occurrence.</a:t>
            </a: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IN" sz="7600" dirty="0">
                <a:solidFill>
                  <a:schemeClr val="bg2">
                    <a:lumMod val="50000"/>
                  </a:schemeClr>
                </a:solidFill>
                <a:latin typeface="Abadi"/>
              </a:rPr>
              <a:t>Data was collected using SpaceX REST API and web scrapping from Wikipedia</a:t>
            </a:r>
            <a:r>
              <a:rPr lang="en-US" sz="7600" dirty="0">
                <a:solidFill>
                  <a:schemeClr val="bg2">
                    <a:lumMod val="50000"/>
                  </a:schemeClr>
                </a:solidFill>
                <a:latin typeface="Abadi"/>
              </a:rPr>
              <a:t>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IN" sz="7600" dirty="0">
                <a:solidFill>
                  <a:schemeClr val="bg2">
                    <a:lumMod val="50000"/>
                  </a:schemeClr>
                </a:solidFill>
                <a:latin typeface="Abadi"/>
              </a:rPr>
              <a:t>Data was processed using one-hot encoding for categorical features</a:t>
            </a:r>
          </a:p>
          <a:p>
            <a:pPr>
              <a:lnSpc>
                <a:spcPct val="120000"/>
              </a:lnSpc>
              <a:spcBef>
                <a:spcPts val="1400"/>
              </a:spcBef>
            </a:pPr>
            <a:r>
              <a:rPr lang="en-US" sz="92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3" name="Content Placeholder 2">
            <a:extLst>
              <a:ext uri="{FF2B5EF4-FFF2-40B4-BE49-F238E27FC236}">
                <a16:creationId xmlns:a16="http://schemas.microsoft.com/office/drawing/2014/main" id="{EB7A2971-AF27-5783-4CE1-DD2323857514}"/>
              </a:ext>
            </a:extLst>
          </p:cNvPr>
          <p:cNvSpPr txBox="1">
            <a:spLocks/>
          </p:cNvSpPr>
          <p:nvPr/>
        </p:nvSpPr>
        <p:spPr>
          <a:xfrm>
            <a:off x="885625" y="1465195"/>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a:endParaRPr>
          </a:p>
        </p:txBody>
      </p:sp>
      <p:sp>
        <p:nvSpPr>
          <p:cNvPr id="4" name="Content Placeholder 2">
            <a:extLst>
              <a:ext uri="{FF2B5EF4-FFF2-40B4-BE49-F238E27FC236}">
                <a16:creationId xmlns:a16="http://schemas.microsoft.com/office/drawing/2014/main" id="{6C41AF62-BCDA-CDA4-3429-1A12907D2C8D}"/>
              </a:ext>
            </a:extLst>
          </p:cNvPr>
          <p:cNvSpPr txBox="1">
            <a:spLocks/>
          </p:cNvSpPr>
          <p:nvPr/>
        </p:nvSpPr>
        <p:spPr>
          <a:xfrm>
            <a:off x="734029" y="1580808"/>
            <a:ext cx="10723944" cy="4444765"/>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000" dirty="0">
                <a:solidFill>
                  <a:srgbClr val="0B49CB"/>
                </a:solidFill>
                <a:latin typeface="+mn-lt"/>
              </a:rPr>
              <a:t>Executive Summary</a:t>
            </a:r>
          </a:p>
          <a:p>
            <a:pPr>
              <a:lnSpc>
                <a:spcPct val="120000"/>
              </a:lnSpc>
              <a:spcBef>
                <a:spcPts val="1400"/>
              </a:spcBef>
            </a:pPr>
            <a:r>
              <a:rPr lang="en-IN" sz="2000" dirty="0">
                <a:solidFill>
                  <a:schemeClr val="accent3">
                    <a:lumMod val="25000"/>
                  </a:schemeClr>
                </a:solidFill>
                <a:latin typeface="+mn-lt"/>
              </a:rPr>
              <a:t>Data collection involves gathering and measuring information on specific variables within a system to answer questions and evaluate outcomes. In this case, the dataset was collected using REST API and web scraping from Wikipedia.</a:t>
            </a:r>
          </a:p>
          <a:p>
            <a:pPr>
              <a:lnSpc>
                <a:spcPct val="120000"/>
              </a:lnSpc>
              <a:spcBef>
                <a:spcPts val="1400"/>
              </a:spcBef>
            </a:pPr>
            <a:r>
              <a:rPr lang="en-IN" sz="2000" dirty="0">
                <a:solidFill>
                  <a:schemeClr val="accent3">
                    <a:lumMod val="25000"/>
                  </a:schemeClr>
                </a:solidFill>
                <a:latin typeface="+mn-lt"/>
              </a:rPr>
              <a:t>For the REST API, We started with a GET request. The response content was decoded as JSON and converted into a pandas </a:t>
            </a:r>
            <a:r>
              <a:rPr lang="en-IN" sz="2000" dirty="0" err="1">
                <a:solidFill>
                  <a:schemeClr val="accent3">
                    <a:lumMod val="25000"/>
                  </a:schemeClr>
                </a:solidFill>
                <a:latin typeface="+mn-lt"/>
              </a:rPr>
              <a:t>DataFrame</a:t>
            </a:r>
            <a:r>
              <a:rPr lang="en-IN" sz="2000" dirty="0">
                <a:solidFill>
                  <a:schemeClr val="accent3">
                    <a:lumMod val="25000"/>
                  </a:schemeClr>
                </a:solidFill>
                <a:latin typeface="+mn-lt"/>
              </a:rPr>
              <a:t> using </a:t>
            </a:r>
            <a:r>
              <a:rPr lang="en-IN" sz="2000" dirty="0" err="1">
                <a:solidFill>
                  <a:schemeClr val="accent3">
                    <a:lumMod val="25000"/>
                  </a:schemeClr>
                </a:solidFill>
                <a:latin typeface="+mn-lt"/>
              </a:rPr>
              <a:t>json_normalize</a:t>
            </a:r>
            <a:r>
              <a:rPr lang="en-IN" sz="2000" dirty="0">
                <a:solidFill>
                  <a:schemeClr val="accent3">
                    <a:lumMod val="25000"/>
                  </a:schemeClr>
                </a:solidFill>
                <a:latin typeface="+mn-lt"/>
              </a:rPr>
              <a:t>(). The data was then cleaned, missing values were checked, and necessary adjustments were made.</a:t>
            </a:r>
          </a:p>
          <a:p>
            <a:pPr>
              <a:lnSpc>
                <a:spcPct val="120000"/>
              </a:lnSpc>
              <a:spcBef>
                <a:spcPts val="1400"/>
              </a:spcBef>
            </a:pPr>
            <a:r>
              <a:rPr lang="en-IN" sz="2000" dirty="0">
                <a:solidFill>
                  <a:schemeClr val="accent3">
                    <a:lumMod val="25000"/>
                  </a:schemeClr>
                </a:solidFill>
                <a:latin typeface="+mn-lt"/>
              </a:rPr>
              <a:t>For web scraping, We used BeautifulSoup to extract launch records from an HTML table on Wikipedia. The table was parsed and converted into a pandas </a:t>
            </a:r>
            <a:r>
              <a:rPr lang="en-IN" sz="2000" dirty="0" err="1">
                <a:solidFill>
                  <a:schemeClr val="accent3">
                    <a:lumMod val="25000"/>
                  </a:schemeClr>
                </a:solidFill>
                <a:latin typeface="+mn-lt"/>
              </a:rPr>
              <a:t>DataFrame</a:t>
            </a:r>
            <a:r>
              <a:rPr lang="en-IN" sz="2000" dirty="0">
                <a:solidFill>
                  <a:schemeClr val="accent3">
                    <a:lumMod val="25000"/>
                  </a:schemeClr>
                </a:solidFill>
                <a:latin typeface="+mn-lt"/>
              </a:rPr>
              <a:t> for further analysis.</a:t>
            </a:r>
            <a:endParaRPr lang="en-US" sz="2000" dirty="0">
              <a:solidFill>
                <a:schemeClr val="accent3">
                  <a:lumMod val="25000"/>
                </a:schemeClr>
              </a:solidFill>
              <a:latin typeface="+mn-lt"/>
            </a:endParaRPr>
          </a:p>
          <a:p>
            <a:pPr>
              <a:lnSpc>
                <a:spcPct val="100000"/>
              </a:lnSpc>
              <a:spcBef>
                <a:spcPts val="1400"/>
              </a:spcBef>
            </a:pPr>
            <a:endParaRPr lang="en-US" sz="2000" dirty="0">
              <a:solidFill>
                <a:schemeClr val="accent3">
                  <a:lumMod val="25000"/>
                </a:schemeClr>
              </a:solidFill>
              <a:latin typeface="+mn-lt"/>
            </a:endParaRPr>
          </a:p>
          <a:p>
            <a:pPr>
              <a:lnSpc>
                <a:spcPct val="100000"/>
              </a:lnSpc>
              <a:spcBef>
                <a:spcPts val="1400"/>
              </a:spcBef>
            </a:pPr>
            <a:endParaRPr lang="en-US" sz="2000" dirty="0">
              <a:solidFill>
                <a:schemeClr val="accent3">
                  <a:lumMod val="25000"/>
                </a:schemeClr>
              </a:solidFill>
              <a:latin typeface="+mn-lt"/>
            </a:endParaRPr>
          </a:p>
          <a:p>
            <a:pPr>
              <a:lnSpc>
                <a:spcPct val="100000"/>
              </a:lnSpc>
              <a:spcBef>
                <a:spcPts val="1400"/>
              </a:spcBef>
            </a:pPr>
            <a:endParaRPr lang="en-US" sz="2000" dirty="0">
              <a:solidFill>
                <a:schemeClr val="accent3">
                  <a:lumMod val="25000"/>
                </a:schemeClr>
              </a:solidFill>
              <a:latin typeface="+mn-lt"/>
            </a:endParaRPr>
          </a:p>
          <a:p>
            <a:pPr>
              <a:lnSpc>
                <a:spcPct val="100000"/>
              </a:lnSpc>
              <a:spcBef>
                <a:spcPts val="1400"/>
              </a:spcBef>
            </a:pPr>
            <a:endParaRPr lang="en-US" sz="2000" dirty="0">
              <a:solidFill>
                <a:schemeClr val="accent3">
                  <a:lumMod val="25000"/>
                </a:schemeClr>
              </a:solidFill>
              <a:latin typeface="+mn-lt"/>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Rounded Corners 1">
            <a:extLst>
              <a:ext uri="{FF2B5EF4-FFF2-40B4-BE49-F238E27FC236}">
                <a16:creationId xmlns:a16="http://schemas.microsoft.com/office/drawing/2014/main" id="{795D5B28-172B-6CC6-91E0-75C609208DC0}"/>
              </a:ext>
            </a:extLst>
          </p:cNvPr>
          <p:cNvSpPr/>
          <p:nvPr/>
        </p:nvSpPr>
        <p:spPr>
          <a:xfrm>
            <a:off x="914400" y="1954924"/>
            <a:ext cx="4246179" cy="8618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Get request for rocket launch</a:t>
            </a:r>
          </a:p>
          <a:p>
            <a:pPr algn="ctr"/>
            <a:r>
              <a:rPr lang="en-IN" sz="2000" dirty="0"/>
              <a:t>data using API</a:t>
            </a:r>
          </a:p>
        </p:txBody>
      </p:sp>
      <p:sp>
        <p:nvSpPr>
          <p:cNvPr id="7" name="Rectangle: Rounded Corners 6">
            <a:extLst>
              <a:ext uri="{FF2B5EF4-FFF2-40B4-BE49-F238E27FC236}">
                <a16:creationId xmlns:a16="http://schemas.microsoft.com/office/drawing/2014/main" id="{B013F2C9-DFC4-3A06-57F5-6F4C3416A0B4}"/>
              </a:ext>
            </a:extLst>
          </p:cNvPr>
          <p:cNvSpPr/>
          <p:nvPr/>
        </p:nvSpPr>
        <p:spPr>
          <a:xfrm>
            <a:off x="914400" y="3051339"/>
            <a:ext cx="4246179" cy="8618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Use </a:t>
            </a:r>
            <a:r>
              <a:rPr lang="en-IN" sz="2000" dirty="0" err="1"/>
              <a:t>json_normalize</a:t>
            </a:r>
            <a:r>
              <a:rPr lang="en-IN" sz="2000" dirty="0"/>
              <a:t> method to</a:t>
            </a:r>
          </a:p>
          <a:p>
            <a:pPr algn="ctr"/>
            <a:r>
              <a:rPr lang="en-IN" sz="2000" dirty="0"/>
              <a:t>convert </a:t>
            </a:r>
            <a:r>
              <a:rPr lang="en-IN" sz="2000" dirty="0" err="1"/>
              <a:t>json</a:t>
            </a:r>
            <a:r>
              <a:rPr lang="en-IN" sz="2000" dirty="0"/>
              <a:t> result to </a:t>
            </a:r>
            <a:r>
              <a:rPr lang="en-IN" sz="2000" dirty="0" err="1"/>
              <a:t>dataframe</a:t>
            </a:r>
            <a:endParaRPr lang="en-IN" sz="2000" dirty="0"/>
          </a:p>
        </p:txBody>
      </p:sp>
      <p:sp>
        <p:nvSpPr>
          <p:cNvPr id="8" name="Rectangle: Rounded Corners 7">
            <a:extLst>
              <a:ext uri="{FF2B5EF4-FFF2-40B4-BE49-F238E27FC236}">
                <a16:creationId xmlns:a16="http://schemas.microsoft.com/office/drawing/2014/main" id="{5B9A602F-2DD1-472A-E80C-418EABABDD2B}"/>
              </a:ext>
            </a:extLst>
          </p:cNvPr>
          <p:cNvSpPr/>
          <p:nvPr/>
        </p:nvSpPr>
        <p:spPr>
          <a:xfrm>
            <a:off x="914400" y="4194789"/>
            <a:ext cx="4246179" cy="8618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Performed data cleaning and</a:t>
            </a:r>
          </a:p>
          <a:p>
            <a:pPr algn="ctr"/>
            <a:r>
              <a:rPr lang="en-IN" sz="2000" dirty="0"/>
              <a:t>filling the missing value</a:t>
            </a:r>
          </a:p>
        </p:txBody>
      </p:sp>
      <p:sp>
        <p:nvSpPr>
          <p:cNvPr id="9" name="TextBox 8">
            <a:extLst>
              <a:ext uri="{FF2B5EF4-FFF2-40B4-BE49-F238E27FC236}">
                <a16:creationId xmlns:a16="http://schemas.microsoft.com/office/drawing/2014/main" id="{B0957262-44A2-AA60-8C1E-60E7A2AD5F02}"/>
              </a:ext>
            </a:extLst>
          </p:cNvPr>
          <p:cNvSpPr txBox="1"/>
          <p:nvPr/>
        </p:nvSpPr>
        <p:spPr>
          <a:xfrm>
            <a:off x="662152" y="5348749"/>
            <a:ext cx="5161400" cy="1200329"/>
          </a:xfrm>
          <a:prstGeom prst="rect">
            <a:avLst/>
          </a:prstGeom>
          <a:noFill/>
        </p:spPr>
        <p:txBody>
          <a:bodyPr wrap="square" rtlCol="0">
            <a:spAutoFit/>
          </a:bodyPr>
          <a:lstStyle/>
          <a:p>
            <a:r>
              <a:rPr lang="en-IN" dirty="0"/>
              <a:t>From : </a:t>
            </a:r>
            <a:r>
              <a:rPr lang="en-IN" dirty="0">
                <a:hlinkClick r:id="rId4"/>
              </a:rPr>
              <a:t>https://github.com/shrutinidhi/Applied-Data-Science-Capstone-Winning-Space-Race/blob/main/jupyter-labs-spacex-data-collection-api.ipynb</a:t>
            </a:r>
            <a:endParaRPr lang="en-IN" sz="1200" dirty="0">
              <a:solidFill>
                <a:schemeClr val="accent1"/>
              </a:solidFill>
            </a:endParaRPr>
          </a:p>
        </p:txBody>
      </p:sp>
      <p:pic>
        <p:nvPicPr>
          <p:cNvPr id="11" name="Picture 10">
            <a:extLst>
              <a:ext uri="{FF2B5EF4-FFF2-40B4-BE49-F238E27FC236}">
                <a16:creationId xmlns:a16="http://schemas.microsoft.com/office/drawing/2014/main" id="{245936CE-1028-DD5F-3134-A5267CB4D944}"/>
              </a:ext>
            </a:extLst>
          </p:cNvPr>
          <p:cNvPicPr>
            <a:picLocks noChangeAspect="1"/>
          </p:cNvPicPr>
          <p:nvPr/>
        </p:nvPicPr>
        <p:blipFill>
          <a:blip r:embed="rId5"/>
          <a:stretch>
            <a:fillRect/>
          </a:stretch>
        </p:blipFill>
        <p:spPr>
          <a:xfrm>
            <a:off x="5910262" y="1792288"/>
            <a:ext cx="5461000" cy="424664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5" name="Rectangle: Rounded Corners 4">
            <a:extLst>
              <a:ext uri="{FF2B5EF4-FFF2-40B4-BE49-F238E27FC236}">
                <a16:creationId xmlns:a16="http://schemas.microsoft.com/office/drawing/2014/main" id="{D35F2D35-57A9-9BA1-EFF5-85268E118945}"/>
              </a:ext>
            </a:extLst>
          </p:cNvPr>
          <p:cNvSpPr/>
          <p:nvPr/>
        </p:nvSpPr>
        <p:spPr>
          <a:xfrm>
            <a:off x="922411" y="1860515"/>
            <a:ext cx="3828265"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Request the Falcon9</a:t>
            </a:r>
          </a:p>
          <a:p>
            <a:pPr algn="ctr"/>
            <a:r>
              <a:rPr lang="en-IN" dirty="0"/>
              <a:t>Launch Wiki page from </a:t>
            </a:r>
            <a:r>
              <a:rPr lang="en-IN" dirty="0" err="1"/>
              <a:t>url</a:t>
            </a:r>
            <a:endParaRPr lang="en-IN" dirty="0"/>
          </a:p>
        </p:txBody>
      </p:sp>
      <p:sp>
        <p:nvSpPr>
          <p:cNvPr id="7" name="Rectangle: Rounded Corners 6">
            <a:extLst>
              <a:ext uri="{FF2B5EF4-FFF2-40B4-BE49-F238E27FC236}">
                <a16:creationId xmlns:a16="http://schemas.microsoft.com/office/drawing/2014/main" id="{B2BE89FE-32E5-3B7F-C687-6A207DF498DC}"/>
              </a:ext>
            </a:extLst>
          </p:cNvPr>
          <p:cNvSpPr/>
          <p:nvPr/>
        </p:nvSpPr>
        <p:spPr>
          <a:xfrm>
            <a:off x="922408" y="3023236"/>
            <a:ext cx="3828265"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Create a BeautifulSoup</a:t>
            </a:r>
          </a:p>
          <a:p>
            <a:pPr algn="ctr"/>
            <a:r>
              <a:rPr lang="en-IN" dirty="0"/>
              <a:t>from the HTML response</a:t>
            </a:r>
          </a:p>
        </p:txBody>
      </p:sp>
      <p:sp>
        <p:nvSpPr>
          <p:cNvPr id="8" name="Rectangle: Rounded Corners 7">
            <a:extLst>
              <a:ext uri="{FF2B5EF4-FFF2-40B4-BE49-F238E27FC236}">
                <a16:creationId xmlns:a16="http://schemas.microsoft.com/office/drawing/2014/main" id="{951C8E1B-F5C9-D4AD-E94A-91CAFEC06B9E}"/>
              </a:ext>
            </a:extLst>
          </p:cNvPr>
          <p:cNvSpPr/>
          <p:nvPr/>
        </p:nvSpPr>
        <p:spPr>
          <a:xfrm>
            <a:off x="922407" y="4185957"/>
            <a:ext cx="3828265"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Extract all column/variable</a:t>
            </a:r>
          </a:p>
          <a:p>
            <a:pPr algn="ctr"/>
            <a:r>
              <a:rPr lang="en-IN" dirty="0"/>
              <a:t>names from the HTML</a:t>
            </a:r>
          </a:p>
          <a:p>
            <a:pPr algn="ctr"/>
            <a:r>
              <a:rPr lang="en-IN" dirty="0"/>
              <a:t>header</a:t>
            </a:r>
          </a:p>
        </p:txBody>
      </p:sp>
      <p:sp>
        <p:nvSpPr>
          <p:cNvPr id="9" name="TextBox 8">
            <a:extLst>
              <a:ext uri="{FF2B5EF4-FFF2-40B4-BE49-F238E27FC236}">
                <a16:creationId xmlns:a16="http://schemas.microsoft.com/office/drawing/2014/main" id="{152B6C8D-44F8-F123-053C-CC4CD5735378}"/>
              </a:ext>
            </a:extLst>
          </p:cNvPr>
          <p:cNvSpPr txBox="1"/>
          <p:nvPr/>
        </p:nvSpPr>
        <p:spPr>
          <a:xfrm>
            <a:off x="662152" y="5348749"/>
            <a:ext cx="5161400" cy="800219"/>
          </a:xfrm>
          <a:prstGeom prst="rect">
            <a:avLst/>
          </a:prstGeom>
          <a:noFill/>
        </p:spPr>
        <p:txBody>
          <a:bodyPr wrap="square" rtlCol="0">
            <a:spAutoFit/>
          </a:bodyPr>
          <a:lstStyle/>
          <a:p>
            <a:r>
              <a:rPr lang="en-IN" dirty="0"/>
              <a:t>From : </a:t>
            </a:r>
            <a:r>
              <a:rPr lang="en-IN" sz="1400" dirty="0">
                <a:hlinkClick r:id="rId3"/>
              </a:rPr>
              <a:t>https://github.com/shrutinidhi/Applied-Data-Science-Capstone-Winning-Space-Race/blob/main/jupyter-labs-webscraping.ipynb</a:t>
            </a:r>
            <a:r>
              <a:rPr lang="en-IN" sz="1400" dirty="0"/>
              <a:t> </a:t>
            </a:r>
            <a:endParaRPr lang="en-IN" sz="1400" dirty="0">
              <a:solidFill>
                <a:schemeClr val="accent1"/>
              </a:solidFill>
            </a:endParaRPr>
          </a:p>
        </p:txBody>
      </p:sp>
      <p:pic>
        <p:nvPicPr>
          <p:cNvPr id="12" name="Picture 11">
            <a:extLst>
              <a:ext uri="{FF2B5EF4-FFF2-40B4-BE49-F238E27FC236}">
                <a16:creationId xmlns:a16="http://schemas.microsoft.com/office/drawing/2014/main" id="{CF4BD1FE-BF48-78EC-361B-A2FB547568BC}"/>
              </a:ext>
            </a:extLst>
          </p:cNvPr>
          <p:cNvPicPr>
            <a:picLocks noChangeAspect="1"/>
          </p:cNvPicPr>
          <p:nvPr/>
        </p:nvPicPr>
        <p:blipFill>
          <a:blip r:embed="rId4"/>
          <a:stretch>
            <a:fillRect/>
          </a:stretch>
        </p:blipFill>
        <p:spPr>
          <a:xfrm>
            <a:off x="5910259" y="1765878"/>
            <a:ext cx="5461000" cy="1476806"/>
          </a:xfrm>
          <a:prstGeom prst="rect">
            <a:avLst/>
          </a:prstGeom>
        </p:spPr>
      </p:pic>
      <p:pic>
        <p:nvPicPr>
          <p:cNvPr id="14" name="Picture 13">
            <a:extLst>
              <a:ext uri="{FF2B5EF4-FFF2-40B4-BE49-F238E27FC236}">
                <a16:creationId xmlns:a16="http://schemas.microsoft.com/office/drawing/2014/main" id="{3095CA5E-4E01-1084-D2B8-79E47C4B1F6B}"/>
              </a:ext>
            </a:extLst>
          </p:cNvPr>
          <p:cNvPicPr>
            <a:picLocks noChangeAspect="1"/>
          </p:cNvPicPr>
          <p:nvPr/>
        </p:nvPicPr>
        <p:blipFill>
          <a:blip r:embed="rId5"/>
          <a:stretch>
            <a:fillRect/>
          </a:stretch>
        </p:blipFill>
        <p:spPr>
          <a:xfrm>
            <a:off x="5910262" y="3269094"/>
            <a:ext cx="5496346" cy="694952"/>
          </a:xfrm>
          <a:prstGeom prst="rect">
            <a:avLst/>
          </a:prstGeom>
        </p:spPr>
      </p:pic>
      <p:pic>
        <p:nvPicPr>
          <p:cNvPr id="16" name="Picture 15">
            <a:extLst>
              <a:ext uri="{FF2B5EF4-FFF2-40B4-BE49-F238E27FC236}">
                <a16:creationId xmlns:a16="http://schemas.microsoft.com/office/drawing/2014/main" id="{64AEB5FD-1996-9104-51E2-E22D6903B6C6}"/>
              </a:ext>
            </a:extLst>
          </p:cNvPr>
          <p:cNvPicPr>
            <a:picLocks noChangeAspect="1"/>
          </p:cNvPicPr>
          <p:nvPr/>
        </p:nvPicPr>
        <p:blipFill>
          <a:blip r:embed="rId6"/>
          <a:stretch>
            <a:fillRect/>
          </a:stretch>
        </p:blipFill>
        <p:spPr>
          <a:xfrm>
            <a:off x="5910260" y="3990456"/>
            <a:ext cx="5461002" cy="2014734"/>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683</TotalTime>
  <Words>2472</Words>
  <Application>Microsoft Office PowerPoint</Application>
  <PresentationFormat>Widescreen</PresentationFormat>
  <Paragraphs>327</Paragraphs>
  <Slides>47</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Nidhi Jha</cp:lastModifiedBy>
  <cp:revision>233</cp:revision>
  <dcterms:created xsi:type="dcterms:W3CDTF">2021-04-29T18:58:34Z</dcterms:created>
  <dcterms:modified xsi:type="dcterms:W3CDTF">2025-02-01T13:53:14Z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SIP_Label_57443d00-af18-408c-9335-47b5de3ec9b9_Enabled">
    <vt:lpwstr>true</vt:lpwstr>
  </property>
  <property fmtid="{D5CDD505-2E9C-101B-9397-08002B2CF9AE}" pid="4" name="MSIP_Label_57443d00-af18-408c-9335-47b5de3ec9b9_SetDate">
    <vt:lpwstr>2025-02-01T03:53:31Z</vt:lpwstr>
  </property>
  <property fmtid="{D5CDD505-2E9C-101B-9397-08002B2CF9AE}" pid="5" name="MSIP_Label_57443d00-af18-408c-9335-47b5de3ec9b9_Method">
    <vt:lpwstr>Privileged</vt:lpwstr>
  </property>
  <property fmtid="{D5CDD505-2E9C-101B-9397-08002B2CF9AE}" pid="6" name="MSIP_Label_57443d00-af18-408c-9335-47b5de3ec9b9_Name">
    <vt:lpwstr>General v2</vt:lpwstr>
  </property>
  <property fmtid="{D5CDD505-2E9C-101B-9397-08002B2CF9AE}" pid="7" name="MSIP_Label_57443d00-af18-408c-9335-47b5de3ec9b9_SiteId">
    <vt:lpwstr>6e51e1ad-c54b-4b39-b598-0ffe9ae68fef</vt:lpwstr>
  </property>
  <property fmtid="{D5CDD505-2E9C-101B-9397-08002B2CF9AE}" pid="8" name="MSIP_Label_57443d00-af18-408c-9335-47b5de3ec9b9_ActionId">
    <vt:lpwstr>36ff6351-635b-4ff9-9544-34f0f45c4b79</vt:lpwstr>
  </property>
  <property fmtid="{D5CDD505-2E9C-101B-9397-08002B2CF9AE}" pid="9" name="MSIP_Label_57443d00-af18-408c-9335-47b5de3ec9b9_ContentBits">
    <vt:lpwstr>2</vt:lpwstr>
  </property>
  <property fmtid="{D5CDD505-2E9C-101B-9397-08002B2CF9AE}" pid="10" name="ClassificationContentMarkingFooterLocations">
    <vt:lpwstr>Custom Design:3</vt:lpwstr>
  </property>
  <property fmtid="{D5CDD505-2E9C-101B-9397-08002B2CF9AE}" pid="11" name="ClassificationContentMarkingFooterText">
    <vt:lpwstr>General</vt:lpwstr>
  </property>
</Properties>
</file>